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60" r:id="rId4"/>
    <p:sldId id="256"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7779F4-DD90-4838-837A-9F1B86B9F9B0}" type="datetimeFigureOut">
              <a:rPr lang="en-US" smtClean="0"/>
              <a:t>11/3/2015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9C2B51-8191-4E7A-9320-C83FB698600D}" type="slidenum">
              <a:rPr lang="en-US" smtClean="0"/>
              <a:t>‹#›</a:t>
            </a:fld>
            <a:endParaRPr lang="en-US"/>
          </a:p>
        </p:txBody>
      </p:sp>
    </p:spTree>
    <p:extLst>
      <p:ext uri="{BB962C8B-B14F-4D97-AF65-F5344CB8AC3E}">
        <p14:creationId xmlns:p14="http://schemas.microsoft.com/office/powerpoint/2010/main" val="1036229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C2B51-8191-4E7A-9320-C83FB698600D}" type="slidenum">
              <a:rPr lang="en-US" smtClean="0"/>
              <a:t>1</a:t>
            </a:fld>
            <a:endParaRPr lang="en-US"/>
          </a:p>
        </p:txBody>
      </p:sp>
    </p:spTree>
    <p:extLst>
      <p:ext uri="{BB962C8B-B14F-4D97-AF65-F5344CB8AC3E}">
        <p14:creationId xmlns:p14="http://schemas.microsoft.com/office/powerpoint/2010/main" val="2291479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C2B51-8191-4E7A-9320-C83FB698600D}" type="slidenum">
              <a:rPr lang="en-US" smtClean="0"/>
              <a:t>2</a:t>
            </a:fld>
            <a:endParaRPr lang="en-US"/>
          </a:p>
        </p:txBody>
      </p:sp>
    </p:spTree>
    <p:extLst>
      <p:ext uri="{BB962C8B-B14F-4D97-AF65-F5344CB8AC3E}">
        <p14:creationId xmlns:p14="http://schemas.microsoft.com/office/powerpoint/2010/main" val="3104567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C2B51-8191-4E7A-9320-C83FB698600D}" type="slidenum">
              <a:rPr lang="en-US" smtClean="0"/>
              <a:t>3</a:t>
            </a:fld>
            <a:endParaRPr lang="en-US"/>
          </a:p>
        </p:txBody>
      </p:sp>
    </p:spTree>
    <p:extLst>
      <p:ext uri="{BB962C8B-B14F-4D97-AF65-F5344CB8AC3E}">
        <p14:creationId xmlns:p14="http://schemas.microsoft.com/office/powerpoint/2010/main" val="3268902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C2B51-8191-4E7A-9320-C83FB698600D}" type="slidenum">
              <a:rPr lang="en-US" smtClean="0"/>
              <a:t>4</a:t>
            </a:fld>
            <a:endParaRPr lang="en-US"/>
          </a:p>
        </p:txBody>
      </p:sp>
    </p:spTree>
    <p:extLst>
      <p:ext uri="{BB962C8B-B14F-4D97-AF65-F5344CB8AC3E}">
        <p14:creationId xmlns:p14="http://schemas.microsoft.com/office/powerpoint/2010/main" val="2064886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C2B51-8191-4E7A-9320-C83FB698600D}" type="slidenum">
              <a:rPr lang="en-US" smtClean="0"/>
              <a:t>5</a:t>
            </a:fld>
            <a:endParaRPr lang="en-US"/>
          </a:p>
        </p:txBody>
      </p:sp>
    </p:spTree>
    <p:extLst>
      <p:ext uri="{BB962C8B-B14F-4D97-AF65-F5344CB8AC3E}">
        <p14:creationId xmlns:p14="http://schemas.microsoft.com/office/powerpoint/2010/main" val="1797076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AE19BCF5-2540-449E-89A1-6EF057F70C55}" type="datetimeFigureOut">
              <a:rPr lang="en-US" smtClean="0"/>
              <a:pPr/>
              <a:t>11/3/2015</a:t>
            </a:fld>
            <a:endParaRPr lang="en-US"/>
          </a:p>
        </p:txBody>
      </p:sp>
      <p:sp>
        <p:nvSpPr>
          <p:cNvPr id="23" name="Slide Number Placeholder 22"/>
          <p:cNvSpPr>
            <a:spLocks noGrp="1"/>
          </p:cNvSpPr>
          <p:nvPr>
            <p:ph type="sldNum" sz="quarter" idx="11"/>
          </p:nvPr>
        </p:nvSpPr>
        <p:spPr/>
        <p:txBody>
          <a:bodyPr/>
          <a:lstStyle/>
          <a:p>
            <a:fld id="{E301398C-8CD7-4668-8541-084F5D53C5C2}" type="slidenum">
              <a:rPr lang="en-US" smtClean="0"/>
              <a:pPr/>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9BCF5-2540-449E-89A1-6EF057F70C55}"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1398C-8CD7-4668-8541-084F5D53C5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9BCF5-2540-449E-89A1-6EF057F70C55}"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1398C-8CD7-4668-8541-084F5D53C5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AE19BCF5-2540-449E-89A1-6EF057F70C55}" type="datetimeFigureOut">
              <a:rPr lang="en-US" smtClean="0"/>
              <a:pPr/>
              <a:t>11/3/2015</a:t>
            </a:fld>
            <a:endParaRPr lang="en-US"/>
          </a:p>
        </p:txBody>
      </p:sp>
      <p:sp>
        <p:nvSpPr>
          <p:cNvPr id="19" name="Slide Number Placeholder 18"/>
          <p:cNvSpPr>
            <a:spLocks noGrp="1"/>
          </p:cNvSpPr>
          <p:nvPr>
            <p:ph type="sldNum" sz="quarter" idx="15"/>
          </p:nvPr>
        </p:nvSpPr>
        <p:spPr/>
        <p:txBody>
          <a:bodyPr/>
          <a:lstStyle/>
          <a:p>
            <a:fld id="{E301398C-8CD7-4668-8541-084F5D53C5C2}" type="slidenum">
              <a:rPr lang="en-US" smtClean="0"/>
              <a:pPr/>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AE19BCF5-2540-449E-89A1-6EF057F70C55}" type="datetimeFigureOut">
              <a:rPr lang="en-US" smtClean="0"/>
              <a:pPr/>
              <a:t>11/3/2015</a:t>
            </a:fld>
            <a:endParaRPr lang="en-US"/>
          </a:p>
        </p:txBody>
      </p:sp>
      <p:sp>
        <p:nvSpPr>
          <p:cNvPr id="20" name="Slide Number Placeholder 19"/>
          <p:cNvSpPr>
            <a:spLocks noGrp="1"/>
          </p:cNvSpPr>
          <p:nvPr>
            <p:ph type="sldNum" sz="quarter" idx="11"/>
          </p:nvPr>
        </p:nvSpPr>
        <p:spPr/>
        <p:txBody>
          <a:bodyPr/>
          <a:lstStyle/>
          <a:p>
            <a:fld id="{E301398C-8CD7-4668-8541-084F5D53C5C2}" type="slidenum">
              <a:rPr lang="en-US" smtClean="0"/>
              <a:pPr/>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AE19BCF5-2540-449E-89A1-6EF057F70C55}" type="datetimeFigureOut">
              <a:rPr lang="en-US" smtClean="0"/>
              <a:pPr/>
              <a:t>11/3/2015</a:t>
            </a:fld>
            <a:endParaRPr lang="en-US"/>
          </a:p>
        </p:txBody>
      </p:sp>
      <p:sp>
        <p:nvSpPr>
          <p:cNvPr id="25" name="Slide Number Placeholder 24"/>
          <p:cNvSpPr>
            <a:spLocks noGrp="1"/>
          </p:cNvSpPr>
          <p:nvPr>
            <p:ph type="sldNum" sz="quarter" idx="16"/>
          </p:nvPr>
        </p:nvSpPr>
        <p:spPr/>
        <p:txBody>
          <a:bodyPr/>
          <a:lstStyle/>
          <a:p>
            <a:fld id="{E301398C-8CD7-4668-8541-084F5D53C5C2}" type="slidenum">
              <a:rPr lang="en-US" smtClean="0"/>
              <a:pPr/>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AE19BCF5-2540-449E-89A1-6EF057F70C55}" type="datetimeFigureOut">
              <a:rPr lang="en-US" smtClean="0"/>
              <a:pPr/>
              <a:t>11/3/2015</a:t>
            </a:fld>
            <a:endParaRPr lang="en-US"/>
          </a:p>
        </p:txBody>
      </p:sp>
      <p:sp>
        <p:nvSpPr>
          <p:cNvPr id="24" name="Slide Number Placeholder 23"/>
          <p:cNvSpPr>
            <a:spLocks noGrp="1"/>
          </p:cNvSpPr>
          <p:nvPr>
            <p:ph type="sldNum" sz="quarter" idx="17"/>
          </p:nvPr>
        </p:nvSpPr>
        <p:spPr/>
        <p:txBody>
          <a:bodyPr/>
          <a:lstStyle/>
          <a:p>
            <a:fld id="{E301398C-8CD7-4668-8541-084F5D53C5C2}" type="slidenum">
              <a:rPr lang="en-US" smtClean="0"/>
              <a:pPr/>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AE19BCF5-2540-449E-89A1-6EF057F70C55}" type="datetimeFigureOut">
              <a:rPr lang="en-US" smtClean="0"/>
              <a:pPr/>
              <a:t>11/3/2015</a:t>
            </a:fld>
            <a:endParaRPr lang="en-US"/>
          </a:p>
        </p:txBody>
      </p:sp>
      <p:sp>
        <p:nvSpPr>
          <p:cNvPr id="14" name="Slide Number Placeholder 13"/>
          <p:cNvSpPr>
            <a:spLocks noGrp="1"/>
          </p:cNvSpPr>
          <p:nvPr>
            <p:ph type="sldNum" sz="quarter" idx="11"/>
          </p:nvPr>
        </p:nvSpPr>
        <p:spPr/>
        <p:txBody>
          <a:bodyPr/>
          <a:lstStyle/>
          <a:p>
            <a:fld id="{E301398C-8CD7-4668-8541-084F5D53C5C2}"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AE19BCF5-2540-449E-89A1-6EF057F70C55}" type="datetimeFigureOut">
              <a:rPr lang="en-US" smtClean="0"/>
              <a:pPr/>
              <a:t>11/3/2015</a:t>
            </a:fld>
            <a:endParaRPr lang="en-US"/>
          </a:p>
        </p:txBody>
      </p:sp>
      <p:sp>
        <p:nvSpPr>
          <p:cNvPr id="12" name="Slide Number Placeholder 11"/>
          <p:cNvSpPr>
            <a:spLocks noGrp="1"/>
          </p:cNvSpPr>
          <p:nvPr>
            <p:ph type="sldNum" sz="quarter" idx="11"/>
          </p:nvPr>
        </p:nvSpPr>
        <p:spPr/>
        <p:txBody>
          <a:bodyPr/>
          <a:lstStyle/>
          <a:p>
            <a:fld id="{E301398C-8CD7-4668-8541-084F5D53C5C2}" type="slidenum">
              <a:rPr lang="en-US" smtClean="0"/>
              <a:pP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AE19BCF5-2540-449E-89A1-6EF057F70C55}" type="datetimeFigureOut">
              <a:rPr lang="en-US" smtClean="0"/>
              <a:pPr/>
              <a:t>11/3/2015</a:t>
            </a:fld>
            <a:endParaRPr lang="en-US"/>
          </a:p>
        </p:txBody>
      </p:sp>
      <p:sp>
        <p:nvSpPr>
          <p:cNvPr id="18" name="Slide Number Placeholder 17"/>
          <p:cNvSpPr>
            <a:spLocks noGrp="1"/>
          </p:cNvSpPr>
          <p:nvPr>
            <p:ph type="sldNum" sz="quarter" idx="16"/>
          </p:nvPr>
        </p:nvSpPr>
        <p:spPr/>
        <p:txBody>
          <a:bodyPr/>
          <a:lstStyle/>
          <a:p>
            <a:fld id="{E301398C-8CD7-4668-8541-084F5D53C5C2}" type="slidenum">
              <a:rPr lang="en-US" smtClean="0"/>
              <a:pPr/>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AE19BCF5-2540-449E-89A1-6EF057F70C55}" type="datetimeFigureOut">
              <a:rPr lang="en-US" smtClean="0"/>
              <a:pPr/>
              <a:t>11/3/2015</a:t>
            </a:fld>
            <a:endParaRPr lang="en-US"/>
          </a:p>
        </p:txBody>
      </p:sp>
      <p:sp>
        <p:nvSpPr>
          <p:cNvPr id="20" name="Slide Number Placeholder 19"/>
          <p:cNvSpPr>
            <a:spLocks noGrp="1"/>
          </p:cNvSpPr>
          <p:nvPr>
            <p:ph type="sldNum" sz="quarter" idx="15"/>
          </p:nvPr>
        </p:nvSpPr>
        <p:spPr/>
        <p:txBody>
          <a:bodyPr/>
          <a:lstStyle/>
          <a:p>
            <a:fld id="{E301398C-8CD7-4668-8541-084F5D53C5C2}" type="slidenum">
              <a:rPr lang="en-US" smtClean="0"/>
              <a:pPr/>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AE19BCF5-2540-449E-89A1-6EF057F70C55}" type="datetimeFigureOut">
              <a:rPr lang="en-US" smtClean="0"/>
              <a:pPr/>
              <a:t>11/3/2015</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E301398C-8CD7-4668-8541-084F5D53C5C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990600"/>
            <a:ext cx="8610600" cy="5638800"/>
          </a:xfrm>
        </p:spPr>
        <p:txBody>
          <a:bodyPr>
            <a:normAutofit/>
          </a:bodyPr>
          <a:lstStyle/>
          <a:p>
            <a:pPr marL="342900" indent="-342900">
              <a:buAutoNum type="arabicPeriod"/>
            </a:pPr>
            <a:r>
              <a:rPr lang="en-US" sz="2400" dirty="0" smtClean="0"/>
              <a:t>One of my favorite stories from middle school was based on a </a:t>
            </a:r>
            <a:r>
              <a:rPr lang="en-US" sz="2400" u="sng" dirty="0" smtClean="0"/>
              <a:t>teleplay</a:t>
            </a:r>
            <a:r>
              <a:rPr lang="en-US" sz="2400" dirty="0" smtClean="0"/>
              <a:t> about a man who built a bomb shelter for his family, but I never got to see the show it was based on.</a:t>
            </a:r>
          </a:p>
          <a:p>
            <a:pPr marL="342900" indent="-342900">
              <a:buAutoNum type="arabicPeriod"/>
            </a:pPr>
            <a:r>
              <a:rPr lang="en-US" sz="2400" dirty="0" smtClean="0"/>
              <a:t>When I read books about time travel, I sometimes imagine people living in another </a:t>
            </a:r>
            <a:r>
              <a:rPr lang="en-US" sz="2400" u="sng" dirty="0" smtClean="0"/>
              <a:t>dimension</a:t>
            </a:r>
            <a:r>
              <a:rPr lang="en-US" sz="2400" dirty="0" smtClean="0"/>
              <a:t> parallel to this one where America never broke free from British rule.  </a:t>
            </a:r>
          </a:p>
          <a:p>
            <a:pPr marL="342900" indent="-342900">
              <a:buAutoNum type="arabicPeriod"/>
            </a:pPr>
            <a:r>
              <a:rPr lang="en-US" sz="2400" dirty="0" smtClean="0"/>
              <a:t>I stood </a:t>
            </a:r>
            <a:r>
              <a:rPr lang="en-US" sz="2400" u="sng" dirty="0" smtClean="0"/>
              <a:t>transfixed</a:t>
            </a:r>
            <a:r>
              <a:rPr lang="en-US" sz="2400" dirty="0" smtClean="0"/>
              <a:t> in front of the ice cream counter because there were so many choices I didn’t know what to pick.</a:t>
            </a:r>
          </a:p>
          <a:p>
            <a:pPr marL="342900" indent="-342900">
              <a:buAutoNum type="arabicPeriod"/>
            </a:pPr>
            <a:r>
              <a:rPr lang="en-US" sz="2400" dirty="0" smtClean="0"/>
              <a:t>When the teacher calls on me, I get so </a:t>
            </a:r>
            <a:r>
              <a:rPr lang="en-US" sz="2400" u="sng" dirty="0" smtClean="0"/>
              <a:t>flustered</a:t>
            </a:r>
            <a:r>
              <a:rPr lang="en-US" sz="2400" dirty="0" smtClean="0"/>
              <a:t> that I sometimes can’t answer.</a:t>
            </a:r>
          </a:p>
          <a:p>
            <a:pPr marL="342900" indent="-342900">
              <a:buAutoNum type="arabicPeriod"/>
            </a:pPr>
            <a:r>
              <a:rPr lang="en-US" sz="2400" dirty="0" smtClean="0"/>
              <a:t>After we hiked six miles, I was walking </a:t>
            </a:r>
            <a:r>
              <a:rPr lang="en-US" sz="2400" u="sng" dirty="0" smtClean="0"/>
              <a:t>sluggishly</a:t>
            </a:r>
            <a:r>
              <a:rPr lang="en-US" sz="2400" dirty="0" smtClean="0"/>
              <a:t> and could barely pick up my feet.</a:t>
            </a:r>
          </a:p>
        </p:txBody>
      </p:sp>
      <p:sp>
        <p:nvSpPr>
          <p:cNvPr id="3" name="Title 2"/>
          <p:cNvSpPr>
            <a:spLocks noGrp="1"/>
          </p:cNvSpPr>
          <p:nvPr>
            <p:ph type="title"/>
          </p:nvPr>
        </p:nvSpPr>
        <p:spPr>
          <a:xfrm>
            <a:off x="352426" y="228600"/>
            <a:ext cx="8334374" cy="609600"/>
          </a:xfrm>
        </p:spPr>
        <p:txBody>
          <a:bodyPr>
            <a:normAutofit fontScale="90000"/>
          </a:bodyPr>
          <a:lstStyle/>
          <a:p>
            <a:pPr algn="ctr"/>
            <a:r>
              <a:rPr lang="en-US" dirty="0" smtClean="0"/>
              <a:t>Sentences that use vocabulary correctly</a:t>
            </a:r>
            <a:endParaRPr lang="en-US" dirty="0"/>
          </a:p>
        </p:txBody>
      </p:sp>
    </p:spTree>
    <p:extLst>
      <p:ext uri="{BB962C8B-B14F-4D97-AF65-F5344CB8AC3E}">
        <p14:creationId xmlns:p14="http://schemas.microsoft.com/office/powerpoint/2010/main" val="1550956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838200"/>
            <a:ext cx="8610600" cy="5791200"/>
          </a:xfrm>
        </p:spPr>
        <p:txBody>
          <a:bodyPr>
            <a:normAutofit/>
          </a:bodyPr>
          <a:lstStyle/>
          <a:p>
            <a:pPr marL="342900" indent="-342900">
              <a:buAutoNum type="arabicPeriod" startAt="6"/>
            </a:pPr>
            <a:r>
              <a:rPr lang="en-US" sz="2400" dirty="0" smtClean="0"/>
              <a:t>When Mrs. </a:t>
            </a:r>
            <a:r>
              <a:rPr lang="en-US" sz="2400" dirty="0" smtClean="0"/>
              <a:t>Garrison </a:t>
            </a:r>
            <a:r>
              <a:rPr lang="en-US" sz="2400" dirty="0" smtClean="0"/>
              <a:t>said </a:t>
            </a:r>
            <a:r>
              <a:rPr lang="en-US" sz="2400" dirty="0" smtClean="0"/>
              <a:t>we could have class outside if we agreed to sit at the picnic table, we all nodded our heads in </a:t>
            </a:r>
            <a:r>
              <a:rPr lang="en-US" sz="2400" u="sng" dirty="0" smtClean="0"/>
              <a:t>assent</a:t>
            </a:r>
            <a:r>
              <a:rPr lang="en-US" sz="2400" dirty="0" smtClean="0"/>
              <a:t>.</a:t>
            </a:r>
          </a:p>
          <a:p>
            <a:pPr marL="342900" indent="-342900">
              <a:buFont typeface="Arial" pitchFamily="34" charset="0"/>
              <a:buAutoNum type="arabicPeriod" startAt="6"/>
            </a:pPr>
            <a:r>
              <a:rPr lang="en-US" sz="2400" dirty="0" smtClean="0"/>
              <a:t>When my dog is </a:t>
            </a:r>
            <a:r>
              <a:rPr lang="en-US" sz="2400" dirty="0"/>
              <a:t>hungry, </a:t>
            </a:r>
            <a:r>
              <a:rPr lang="en-US" sz="2400" dirty="0" smtClean="0"/>
              <a:t>he </a:t>
            </a:r>
            <a:r>
              <a:rPr lang="en-US" sz="2400" dirty="0"/>
              <a:t>paces the floor </a:t>
            </a:r>
            <a:r>
              <a:rPr lang="en-US" sz="2400" u="sng" dirty="0"/>
              <a:t>persistently</a:t>
            </a:r>
            <a:r>
              <a:rPr lang="en-US" sz="2400" dirty="0"/>
              <a:t> until </a:t>
            </a:r>
            <a:r>
              <a:rPr lang="en-US" sz="2400" dirty="0" smtClean="0"/>
              <a:t>I put  </a:t>
            </a:r>
            <a:r>
              <a:rPr lang="en-US" sz="2400" dirty="0"/>
              <a:t>food in the bowl. </a:t>
            </a:r>
          </a:p>
          <a:p>
            <a:pPr marL="342900" indent="-342900">
              <a:buAutoNum type="arabicPeriod" startAt="8"/>
            </a:pPr>
            <a:r>
              <a:rPr lang="en-US" sz="2400" dirty="0" smtClean="0"/>
              <a:t>When a butterfly emerges from its chrysalis, a </a:t>
            </a:r>
            <a:r>
              <a:rPr lang="en-US" sz="2400" u="sng" dirty="0" smtClean="0"/>
              <a:t>metamorphosis</a:t>
            </a:r>
            <a:r>
              <a:rPr lang="en-US" sz="2400" dirty="0" smtClean="0"/>
              <a:t> has occurred. </a:t>
            </a:r>
          </a:p>
          <a:p>
            <a:pPr marL="342900" indent="-342900">
              <a:buAutoNum type="arabicPeriod" startAt="8"/>
            </a:pPr>
            <a:r>
              <a:rPr lang="en-US" sz="2400" dirty="0" smtClean="0"/>
              <a:t>My friend’s </a:t>
            </a:r>
            <a:r>
              <a:rPr lang="en-US" sz="2400" u="sng" dirty="0" smtClean="0"/>
              <a:t>idiosyncrasy</a:t>
            </a:r>
            <a:r>
              <a:rPr lang="en-US" sz="2400" dirty="0" smtClean="0"/>
              <a:t> is that he must step over all the cracks in the sidewalk when he runs.</a:t>
            </a:r>
          </a:p>
          <a:p>
            <a:pPr marL="342900" indent="-342900">
              <a:buAutoNum type="arabicPeriod" startAt="10"/>
            </a:pPr>
            <a:r>
              <a:rPr lang="en-US" sz="2400" dirty="0" smtClean="0"/>
              <a:t>Many times an older sister or brother may feel like a </a:t>
            </a:r>
            <a:r>
              <a:rPr lang="en-US" sz="2400" u="sng" dirty="0" smtClean="0"/>
              <a:t>scapegoat</a:t>
            </a:r>
            <a:r>
              <a:rPr lang="en-US" sz="2400" dirty="0" smtClean="0"/>
              <a:t> for their little sibling’s naughty actions.</a:t>
            </a:r>
          </a:p>
          <a:p>
            <a:endParaRPr lang="en-US" dirty="0" smtClean="0"/>
          </a:p>
          <a:p>
            <a:pPr marL="342900" indent="-342900">
              <a:buAutoNum type="arabicPeriod"/>
            </a:pPr>
            <a:endParaRPr lang="en-US" dirty="0" smtClean="0"/>
          </a:p>
          <a:p>
            <a:pPr marL="342900" indent="-342900">
              <a:buAutoNum type="arabicPeriod"/>
            </a:pPr>
            <a:endParaRPr lang="en-US" dirty="0"/>
          </a:p>
        </p:txBody>
      </p:sp>
      <p:sp>
        <p:nvSpPr>
          <p:cNvPr id="3" name="Title 2"/>
          <p:cNvSpPr>
            <a:spLocks noGrp="1"/>
          </p:cNvSpPr>
          <p:nvPr>
            <p:ph type="title"/>
          </p:nvPr>
        </p:nvSpPr>
        <p:spPr>
          <a:xfrm>
            <a:off x="352426" y="228600"/>
            <a:ext cx="8334374" cy="609600"/>
          </a:xfrm>
        </p:spPr>
        <p:txBody>
          <a:bodyPr>
            <a:normAutofit fontScale="90000"/>
          </a:bodyPr>
          <a:lstStyle/>
          <a:p>
            <a:r>
              <a:rPr lang="en-US" dirty="0" smtClean="0"/>
              <a:t>Sentences that use vocabulary correctly</a:t>
            </a:r>
            <a:endParaRPr lang="en-US" dirty="0"/>
          </a:p>
        </p:txBody>
      </p:sp>
    </p:spTree>
    <p:extLst>
      <p:ext uri="{BB962C8B-B14F-4D97-AF65-F5344CB8AC3E}">
        <p14:creationId xmlns:p14="http://schemas.microsoft.com/office/powerpoint/2010/main" val="4219836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352426" y="883170"/>
            <a:ext cx="8258174" cy="5715000"/>
          </a:xfrm>
        </p:spPr>
        <p:txBody>
          <a:bodyPr>
            <a:normAutofit/>
          </a:bodyPr>
          <a:lstStyle/>
          <a:p>
            <a:pPr marL="342900" indent="-342900">
              <a:buAutoNum type="arabicPeriod"/>
            </a:pPr>
            <a:endParaRPr lang="en-US" dirty="0" smtClean="0">
              <a:latin typeface="Aharoni" panose="02010803020104030203" pitchFamily="2" charset="-79"/>
              <a:cs typeface="Aharoni" panose="02010803020104030203" pitchFamily="2" charset="-79"/>
            </a:endParaRPr>
          </a:p>
          <a:p>
            <a:pPr marL="342900" indent="-342900">
              <a:buAutoNum type="arabicPeriod"/>
            </a:pPr>
            <a:r>
              <a:rPr lang="en-US" sz="2800" dirty="0">
                <a:latin typeface="Aharoni" panose="02010803020104030203" pitchFamily="2" charset="-79"/>
                <a:cs typeface="Aharoni" panose="02010803020104030203" pitchFamily="2" charset="-79"/>
              </a:rPr>
              <a:t>t</a:t>
            </a:r>
            <a:r>
              <a:rPr lang="en-US" sz="2800" dirty="0" smtClean="0">
                <a:latin typeface="Aharoni" panose="02010803020104030203" pitchFamily="2" charset="-79"/>
                <a:cs typeface="Aharoni" panose="02010803020104030203" pitchFamily="2" charset="-79"/>
              </a:rPr>
              <a:t>eleplay:  a play written for television - </a:t>
            </a:r>
            <a:r>
              <a:rPr lang="en-US" sz="2800" dirty="0" smtClean="0">
                <a:solidFill>
                  <a:srgbClr val="FF0000"/>
                </a:solidFill>
                <a:latin typeface="Aharoni" panose="02010803020104030203" pitchFamily="2" charset="-79"/>
                <a:cs typeface="Aharoni" panose="02010803020104030203" pitchFamily="2" charset="-79"/>
              </a:rPr>
              <a:t>NOUN</a:t>
            </a:r>
          </a:p>
          <a:p>
            <a:pPr marL="342900" indent="-342900">
              <a:buAutoNum type="arabicPeriod"/>
            </a:pPr>
            <a:r>
              <a:rPr lang="en-US" sz="2800" dirty="0" smtClean="0">
                <a:latin typeface="Aharoni" panose="02010803020104030203" pitchFamily="2" charset="-79"/>
                <a:cs typeface="Aharoni" panose="02010803020104030203" pitchFamily="2" charset="-79"/>
              </a:rPr>
              <a:t>dimension:  a </a:t>
            </a:r>
            <a:r>
              <a:rPr lang="en-US" sz="2800" dirty="0">
                <a:latin typeface="Aharoni" panose="02010803020104030203" pitchFamily="2" charset="-79"/>
                <a:cs typeface="Aharoni" panose="02010803020104030203" pitchFamily="2" charset="-79"/>
              </a:rPr>
              <a:t>level of existence or </a:t>
            </a:r>
            <a:r>
              <a:rPr lang="en-US" sz="2800" dirty="0" smtClean="0">
                <a:latin typeface="Aharoni" panose="02010803020104030203" pitchFamily="2" charset="-79"/>
                <a:cs typeface="Aharoni" panose="02010803020104030203" pitchFamily="2" charset="-79"/>
              </a:rPr>
              <a:t>consciousness - </a:t>
            </a:r>
            <a:r>
              <a:rPr lang="en-US" sz="2800" dirty="0" smtClean="0">
                <a:solidFill>
                  <a:srgbClr val="FF0000"/>
                </a:solidFill>
                <a:latin typeface="Aharoni" panose="02010803020104030203" pitchFamily="2" charset="-79"/>
                <a:cs typeface="Aharoni" panose="02010803020104030203" pitchFamily="2" charset="-79"/>
              </a:rPr>
              <a:t>NOUN</a:t>
            </a:r>
          </a:p>
          <a:p>
            <a:pPr marL="342900" indent="-342900">
              <a:buAutoNum type="arabicPeriod"/>
            </a:pPr>
            <a:r>
              <a:rPr lang="en-US" sz="2800" dirty="0">
                <a:latin typeface="Aharoni" panose="02010803020104030203" pitchFamily="2" charset="-79"/>
                <a:cs typeface="Aharoni" panose="02010803020104030203" pitchFamily="2" charset="-79"/>
              </a:rPr>
              <a:t>t</a:t>
            </a:r>
            <a:r>
              <a:rPr lang="en-US" sz="2800" dirty="0" smtClean="0">
                <a:latin typeface="Aharoni" panose="02010803020104030203" pitchFamily="2" charset="-79"/>
                <a:cs typeface="Aharoni" panose="02010803020104030203" pitchFamily="2" charset="-79"/>
              </a:rPr>
              <a:t>ransfixed:  to hold motionless -  </a:t>
            </a:r>
            <a:r>
              <a:rPr lang="en-US" sz="2800" dirty="0" smtClean="0">
                <a:solidFill>
                  <a:srgbClr val="FF0000"/>
                </a:solidFill>
                <a:latin typeface="Aharoni" panose="02010803020104030203" pitchFamily="2" charset="-79"/>
                <a:cs typeface="Aharoni" panose="02010803020104030203" pitchFamily="2" charset="-79"/>
              </a:rPr>
              <a:t>VERB</a:t>
            </a:r>
          </a:p>
          <a:p>
            <a:pPr marL="342900" indent="-342900">
              <a:buAutoNum type="arabicPeriod"/>
            </a:pPr>
            <a:r>
              <a:rPr lang="en-US" sz="2800" dirty="0">
                <a:latin typeface="Aharoni" panose="02010803020104030203" pitchFamily="2" charset="-79"/>
                <a:cs typeface="Aharoni" panose="02010803020104030203" pitchFamily="2" charset="-79"/>
              </a:rPr>
              <a:t>f</a:t>
            </a:r>
            <a:r>
              <a:rPr lang="en-US" sz="2800" dirty="0" smtClean="0">
                <a:latin typeface="Aharoni" panose="02010803020104030203" pitchFamily="2" charset="-79"/>
                <a:cs typeface="Aharoni" panose="02010803020104030203" pitchFamily="2" charset="-79"/>
              </a:rPr>
              <a:t>lustered:  nervous or confused - </a:t>
            </a:r>
            <a:r>
              <a:rPr lang="en-US" sz="2800" dirty="0" smtClean="0">
                <a:solidFill>
                  <a:srgbClr val="FF0000"/>
                </a:solidFill>
                <a:latin typeface="Aharoni" panose="02010803020104030203" pitchFamily="2" charset="-79"/>
                <a:cs typeface="Aharoni" panose="02010803020104030203" pitchFamily="2" charset="-79"/>
              </a:rPr>
              <a:t>ADJECTIVE</a:t>
            </a:r>
          </a:p>
          <a:p>
            <a:pPr marL="342900" indent="-342900">
              <a:buAutoNum type="arabicPeriod"/>
            </a:pPr>
            <a:r>
              <a:rPr lang="en-US" sz="2800" dirty="0">
                <a:latin typeface="Aharoni" panose="02010803020104030203" pitchFamily="2" charset="-79"/>
                <a:cs typeface="Aharoni" panose="02010803020104030203" pitchFamily="2" charset="-79"/>
              </a:rPr>
              <a:t>s</a:t>
            </a:r>
            <a:r>
              <a:rPr lang="en-US" sz="2800" dirty="0" smtClean="0">
                <a:latin typeface="Aharoni" panose="02010803020104030203" pitchFamily="2" charset="-79"/>
                <a:cs typeface="Aharoni" panose="02010803020104030203" pitchFamily="2" charset="-79"/>
              </a:rPr>
              <a:t>luggishly:  as if lacking energy - </a:t>
            </a:r>
            <a:r>
              <a:rPr lang="en-US" sz="2800" dirty="0" smtClean="0">
                <a:solidFill>
                  <a:srgbClr val="FF0000"/>
                </a:solidFill>
                <a:latin typeface="Aharoni" panose="02010803020104030203" pitchFamily="2" charset="-79"/>
                <a:cs typeface="Aharoni" panose="02010803020104030203" pitchFamily="2" charset="-79"/>
              </a:rPr>
              <a:t>ADVERB</a:t>
            </a:r>
          </a:p>
        </p:txBody>
      </p:sp>
      <p:sp>
        <p:nvSpPr>
          <p:cNvPr id="6" name="Title 3"/>
          <p:cNvSpPr txBox="1">
            <a:spLocks/>
          </p:cNvSpPr>
          <p:nvPr/>
        </p:nvSpPr>
        <p:spPr>
          <a:xfrm>
            <a:off x="1079542" y="457200"/>
            <a:ext cx="7680960" cy="762000"/>
          </a:xfrm>
          <a:prstGeom prst="rect">
            <a:avLst/>
          </a:prstGeom>
        </p:spPr>
        <p:txBody>
          <a:bodyPr vert="horz" lIns="91440" tIns="45720" rIns="91440" bIns="45720" rtlCol="0" anchor="b" anchorCtr="0">
            <a:normAutofit/>
          </a:bodyPr>
          <a:lst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a:lstStyle>
          <a:p>
            <a:pPr algn="ctr"/>
            <a:r>
              <a:rPr lang="en-US" smtClean="0">
                <a:solidFill>
                  <a:srgbClr val="FF0000"/>
                </a:solidFill>
                <a:latin typeface="Arial Black" panose="020B0A04020102020204" pitchFamily="34" charset="0"/>
              </a:rPr>
              <a:t>Vocabulary List</a:t>
            </a:r>
            <a:endParaRPr lang="en-US"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27741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down)">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352426" y="838200"/>
            <a:ext cx="8258174" cy="5715000"/>
          </a:xfrm>
        </p:spPr>
        <p:txBody>
          <a:bodyPr>
            <a:normAutofit/>
          </a:bodyPr>
          <a:lstStyle/>
          <a:p>
            <a:pPr marL="342900" indent="-342900">
              <a:buAutoNum type="arabicPeriod"/>
            </a:pPr>
            <a:endParaRPr lang="en-US" dirty="0" smtClean="0">
              <a:latin typeface="Aharoni" panose="02010803020104030203" pitchFamily="2" charset="-79"/>
              <a:cs typeface="Aharoni" panose="02010803020104030203" pitchFamily="2" charset="-79"/>
            </a:endParaRPr>
          </a:p>
          <a:p>
            <a:r>
              <a:rPr lang="en-US" sz="2800" dirty="0" smtClean="0">
                <a:latin typeface="Aharoni" panose="02010803020104030203" pitchFamily="2" charset="-79"/>
                <a:cs typeface="Aharoni" panose="02010803020104030203" pitchFamily="2" charset="-79"/>
              </a:rPr>
              <a:t>6.  assent:  agreement - </a:t>
            </a:r>
            <a:r>
              <a:rPr lang="en-US" sz="2800" dirty="0" smtClean="0">
                <a:solidFill>
                  <a:srgbClr val="FF0000"/>
                </a:solidFill>
                <a:latin typeface="Aharoni" panose="02010803020104030203" pitchFamily="2" charset="-79"/>
                <a:cs typeface="Aharoni" panose="02010803020104030203" pitchFamily="2" charset="-79"/>
              </a:rPr>
              <a:t>NOUN</a:t>
            </a:r>
          </a:p>
          <a:p>
            <a:r>
              <a:rPr lang="en-US" sz="2800" dirty="0" smtClean="0">
                <a:latin typeface="Aharoni" panose="02010803020104030203" pitchFamily="2" charset="-79"/>
                <a:cs typeface="Aharoni" panose="02010803020104030203" pitchFamily="2" charset="-79"/>
              </a:rPr>
              <a:t>7.  persistently:  firmly; steadily - </a:t>
            </a:r>
            <a:r>
              <a:rPr lang="en-US" sz="2800" dirty="0" smtClean="0">
                <a:solidFill>
                  <a:srgbClr val="FF0000"/>
                </a:solidFill>
                <a:latin typeface="Aharoni" panose="02010803020104030203" pitchFamily="2" charset="-79"/>
                <a:cs typeface="Aharoni" panose="02010803020104030203" pitchFamily="2" charset="-79"/>
              </a:rPr>
              <a:t>ADVERB</a:t>
            </a:r>
          </a:p>
          <a:p>
            <a:r>
              <a:rPr lang="en-US" sz="2800" dirty="0" smtClean="0">
                <a:latin typeface="Aharoni" panose="02010803020104030203" pitchFamily="2" charset="-79"/>
                <a:cs typeface="Aharoni" panose="02010803020104030203" pitchFamily="2" charset="-79"/>
              </a:rPr>
              <a:t>8.  metamorphosis:  a change of form - </a:t>
            </a:r>
            <a:r>
              <a:rPr lang="en-US" sz="2800" dirty="0" smtClean="0">
                <a:solidFill>
                  <a:srgbClr val="FF0000"/>
                </a:solidFill>
                <a:latin typeface="Aharoni" panose="02010803020104030203" pitchFamily="2" charset="-79"/>
                <a:cs typeface="Aharoni" panose="02010803020104030203" pitchFamily="2" charset="-79"/>
              </a:rPr>
              <a:t>NOUN</a:t>
            </a:r>
          </a:p>
          <a:p>
            <a:r>
              <a:rPr lang="en-US" sz="2800" dirty="0" smtClean="0">
                <a:latin typeface="Aharoni" panose="02010803020104030203" pitchFamily="2" charset="-79"/>
                <a:cs typeface="Aharoni" panose="02010803020104030203" pitchFamily="2" charset="-79"/>
              </a:rPr>
              <a:t>9.  idiosyncrasy:  a personal oddity - </a:t>
            </a:r>
            <a:r>
              <a:rPr lang="en-US" sz="2800" dirty="0" smtClean="0">
                <a:solidFill>
                  <a:srgbClr val="FF0000"/>
                </a:solidFill>
                <a:latin typeface="Aharoni" panose="02010803020104030203" pitchFamily="2" charset="-79"/>
                <a:cs typeface="Aharoni" panose="02010803020104030203" pitchFamily="2" charset="-79"/>
              </a:rPr>
              <a:t>NOUN</a:t>
            </a:r>
          </a:p>
          <a:p>
            <a:r>
              <a:rPr lang="en-US" sz="2800" dirty="0" smtClean="0">
                <a:latin typeface="Aharoni" panose="02010803020104030203" pitchFamily="2" charset="-79"/>
                <a:cs typeface="Aharoni" panose="02010803020104030203" pitchFamily="2" charset="-79"/>
              </a:rPr>
              <a:t>10.  scapegoat:  a person who is blamed for the mistakes of others - </a:t>
            </a:r>
            <a:r>
              <a:rPr lang="en-US" sz="2800" dirty="0" smtClean="0">
                <a:solidFill>
                  <a:srgbClr val="FF0000"/>
                </a:solidFill>
                <a:latin typeface="Aharoni" panose="02010803020104030203" pitchFamily="2" charset="-79"/>
                <a:cs typeface="Aharoni" panose="02010803020104030203" pitchFamily="2" charset="-79"/>
              </a:rPr>
              <a:t>NOUN</a:t>
            </a:r>
          </a:p>
        </p:txBody>
      </p:sp>
      <p:sp>
        <p:nvSpPr>
          <p:cNvPr id="4" name="Title 3"/>
          <p:cNvSpPr>
            <a:spLocks noGrp="1"/>
          </p:cNvSpPr>
          <p:nvPr>
            <p:ph type="title"/>
          </p:nvPr>
        </p:nvSpPr>
        <p:spPr>
          <a:xfrm>
            <a:off x="927142" y="304800"/>
            <a:ext cx="7680960" cy="762000"/>
          </a:xfrm>
        </p:spPr>
        <p:txBody>
          <a:bodyPr/>
          <a:lstStyle/>
          <a:p>
            <a:pPr algn="ctr"/>
            <a:r>
              <a:rPr lang="en-US" dirty="0" smtClean="0">
                <a:solidFill>
                  <a:srgbClr val="FF0000"/>
                </a:solidFill>
                <a:latin typeface="Arial Black" panose="020B0A04020102020204" pitchFamily="34" charset="0"/>
              </a:rPr>
              <a:t>Vocabulary List</a:t>
            </a:r>
            <a:endParaRPr lang="en-US"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424931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down)">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533400"/>
            <a:ext cx="7680960" cy="5654040"/>
          </a:xfrm>
        </p:spPr>
        <p:txBody>
          <a:bodyPr/>
          <a:lstStyle/>
          <a:p>
            <a:r>
              <a:rPr lang="en-US" sz="2800" dirty="0" smtClean="0"/>
              <a:t>The next story we are going to read is called “The Monsters Are Due on Maple Street.”  Think about this title along with the vocabulary words you just learned, and predict what you think the story’s PLOT and THEME will be about.  Explain what makes you believe the story’s PLOT will be about these things.</a:t>
            </a:r>
          </a:p>
          <a:p>
            <a:endParaRPr lang="en-US" dirty="0" smtClean="0"/>
          </a:p>
        </p:txBody>
      </p:sp>
    </p:spTree>
    <p:extLst>
      <p:ext uri="{BB962C8B-B14F-4D97-AF65-F5344CB8AC3E}">
        <p14:creationId xmlns:p14="http://schemas.microsoft.com/office/powerpoint/2010/main" val="29594499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332</TotalTime>
  <Words>394</Words>
  <Application>Microsoft Office PowerPoint</Application>
  <PresentationFormat>On-screen Show (4:3)</PresentationFormat>
  <Paragraphs>33</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Aharoni</vt:lpstr>
      <vt:lpstr>Arial</vt:lpstr>
      <vt:lpstr>Arial Black</vt:lpstr>
      <vt:lpstr>Calibri</vt:lpstr>
      <vt:lpstr>Corbel</vt:lpstr>
      <vt:lpstr>Tahoma</vt:lpstr>
      <vt:lpstr>Tunga</vt:lpstr>
      <vt:lpstr>Mylar</vt:lpstr>
      <vt:lpstr>Sentences that use vocabulary correctly</vt:lpstr>
      <vt:lpstr>Sentences that use vocabulary correctly</vt:lpstr>
      <vt:lpstr>PowerPoint Presentation</vt:lpstr>
      <vt:lpstr>Vocabulary List</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List</dc:title>
  <dc:creator>Ashley Creasman</dc:creator>
  <cp:lastModifiedBy>Tolly Garrison</cp:lastModifiedBy>
  <cp:revision>13</cp:revision>
  <dcterms:created xsi:type="dcterms:W3CDTF">2011-11-14T20:59:22Z</dcterms:created>
  <dcterms:modified xsi:type="dcterms:W3CDTF">2015-11-03T19:02:33Z</dcterms:modified>
</cp:coreProperties>
</file>