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9" r:id="rId4"/>
    <p:sldId id="278" r:id="rId5"/>
    <p:sldId id="277" r:id="rId6"/>
    <p:sldId id="268" r:id="rId7"/>
    <p:sldId id="265" r:id="rId8"/>
    <p:sldId id="269" r:id="rId9"/>
    <p:sldId id="270" r:id="rId10"/>
    <p:sldId id="272" r:id="rId11"/>
    <p:sldId id="273" r:id="rId12"/>
    <p:sldId id="274" r:id="rId13"/>
    <p:sldId id="276" r:id="rId14"/>
    <p:sldId id="275" r:id="rId15"/>
    <p:sldId id="279" r:id="rId16"/>
    <p:sldId id="280" r:id="rId17"/>
  </p:sldIdLst>
  <p:sldSz cx="9144000" cy="6858000" type="screen4x3"/>
  <p:notesSz cx="6858000" cy="9144000"/>
  <p:embeddedFontLst>
    <p:embeddedFont>
      <p:font typeface="Aharoni" panose="02010803020104030203" pitchFamily="2" charset="-79"/>
      <p:bold r:id="rId18"/>
    </p:embeddedFont>
    <p:embeddedFont>
      <p:font typeface="Calibri" panose="020F0502020204030204" pitchFamily="34" charset="0"/>
      <p:regular r:id="rId19"/>
      <p:bold r:id="rId20"/>
      <p:italic r:id="rId21"/>
      <p:boldItalic r:id="rId22"/>
    </p:embeddedFont>
    <p:embeddedFont>
      <p:font typeface="Berlin Sans FB" panose="020E0602020502020306" pitchFamily="34" charset="0"/>
      <p:regular r:id="rId23"/>
      <p:bold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AD"/>
    <a:srgbClr val="E3B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6B0F8-1DE7-9E41-A497-8C8D9E0A10A1}"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6B0F8-1DE7-9E41-A497-8C8D9E0A10A1}" type="datetimeFigureOut">
              <a:rPr lang="en-US" smtClean="0"/>
              <a:pPr/>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6B0F8-1DE7-9E41-A497-8C8D9E0A10A1}"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6B0F8-1DE7-9E41-A497-8C8D9E0A10A1}" type="datetimeFigureOut">
              <a:rPr lang="en-US" smtClean="0"/>
              <a:pPr/>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6B0F8-1DE7-9E41-A497-8C8D9E0A10A1}" type="datetimeFigureOut">
              <a:rPr lang="en-US" smtClean="0"/>
              <a:pPr/>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6B0F8-1DE7-9E41-A497-8C8D9E0A10A1}" type="datetimeFigureOut">
              <a:rPr lang="en-US" smtClean="0"/>
              <a:pPr/>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6B0F8-1DE7-9E41-A497-8C8D9E0A10A1}" type="datetimeFigureOut">
              <a:rPr lang="en-US" smtClean="0"/>
              <a:pPr/>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9B628-8AA2-6B4C-A685-2EE9A85981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6B0F8-1DE7-9E41-A497-8C8D9E0A10A1}" type="datetimeFigureOut">
              <a:rPr lang="en-US" smtClean="0"/>
              <a:pPr/>
              <a:t>5/4/2015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9B628-8AA2-6B4C-A685-2EE9A85981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fontspace.com/font-diner/cherry-cream-soda"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7" name="TextBox 6"/>
          <p:cNvSpPr txBox="1"/>
          <p:nvPr/>
        </p:nvSpPr>
        <p:spPr>
          <a:xfrm>
            <a:off x="840432" y="448302"/>
            <a:ext cx="7696200" cy="1631216"/>
          </a:xfrm>
          <a:prstGeom prst="rect">
            <a:avLst/>
          </a:prstGeom>
          <a:noFill/>
        </p:spPr>
        <p:txBody>
          <a:bodyPr wrap="square" rtlCol="0">
            <a:spAutoFit/>
          </a:bodyPr>
          <a:lstStyle/>
          <a:p>
            <a:pPr algn="ctr"/>
            <a:r>
              <a:rPr lang="en-US" sz="10000" u="sng" dirty="0" smtClean="0">
                <a:solidFill>
                  <a:srgbClr val="0000AD"/>
                </a:solidFill>
                <a:latin typeface="Cherry Cream Soda"/>
                <a:cs typeface="Cherry Cream Soda"/>
              </a:rPr>
              <a:t>The Giver</a:t>
            </a:r>
            <a:endParaRPr lang="en-US" sz="10000" u="sng" dirty="0">
              <a:solidFill>
                <a:srgbClr val="0000AD"/>
              </a:solidFill>
            </a:endParaRPr>
          </a:p>
        </p:txBody>
      </p:sp>
      <p:sp>
        <p:nvSpPr>
          <p:cNvPr id="10" name="TextBox 9"/>
          <p:cNvSpPr txBox="1"/>
          <p:nvPr/>
        </p:nvSpPr>
        <p:spPr>
          <a:xfrm>
            <a:off x="539552" y="3342471"/>
            <a:ext cx="5227456" cy="2631490"/>
          </a:xfrm>
          <a:prstGeom prst="rect">
            <a:avLst/>
          </a:prstGeom>
          <a:noFill/>
        </p:spPr>
        <p:txBody>
          <a:bodyPr wrap="square" rtlCol="0">
            <a:spAutoFit/>
          </a:bodyPr>
          <a:lstStyle/>
          <a:p>
            <a:pPr algn="ctr"/>
            <a:r>
              <a:rPr lang="en-US" sz="6000" dirty="0" smtClean="0">
                <a:latin typeface="Cherry Cream Soda"/>
                <a:cs typeface="Cherry Cream Soda"/>
              </a:rPr>
              <a:t> Dystopia</a:t>
            </a:r>
          </a:p>
          <a:p>
            <a:pPr algn="ctr"/>
            <a:r>
              <a:rPr lang="en-US" sz="6000" dirty="0" smtClean="0">
                <a:latin typeface="Cherry Cream Soda"/>
                <a:cs typeface="Cherry Cream Soda"/>
              </a:rPr>
              <a:t>Utopia</a:t>
            </a:r>
          </a:p>
          <a:p>
            <a:pPr algn="ctr"/>
            <a:r>
              <a:rPr lang="en-US" sz="4500" dirty="0" smtClean="0">
                <a:latin typeface="Cherry Cream Soda"/>
                <a:cs typeface="Cherry Cream Soda"/>
              </a:rPr>
              <a:t>Science Fiction</a:t>
            </a:r>
          </a:p>
        </p:txBody>
      </p:sp>
      <p:sp>
        <p:nvSpPr>
          <p:cNvPr id="2" name="TextBox 1"/>
          <p:cNvSpPr txBox="1"/>
          <p:nvPr/>
        </p:nvSpPr>
        <p:spPr>
          <a:xfrm>
            <a:off x="755576" y="1751618"/>
            <a:ext cx="7704856" cy="1677382"/>
          </a:xfrm>
          <a:prstGeom prst="rect">
            <a:avLst/>
          </a:prstGeom>
          <a:noFill/>
        </p:spPr>
        <p:txBody>
          <a:bodyPr wrap="square" rtlCol="0">
            <a:spAutoFit/>
          </a:bodyPr>
          <a:lstStyle/>
          <a:p>
            <a:r>
              <a:rPr lang="en-US" sz="8500" dirty="0" smtClean="0">
                <a:solidFill>
                  <a:srgbClr val="C00000"/>
                </a:solidFill>
                <a:latin typeface="Cherry Cream Soda"/>
                <a:cs typeface="Cherry Cream Soda"/>
              </a:rPr>
              <a:t>Novel Genre:</a:t>
            </a:r>
            <a:endParaRPr lang="en-US" sz="8500" dirty="0">
              <a:solidFill>
                <a:srgbClr val="C00000"/>
              </a:solidFill>
            </a:endParaRPr>
          </a:p>
          <a:p>
            <a:endParaRPr lang="en-US" dirty="0"/>
          </a:p>
        </p:txBody>
      </p:sp>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pic>
        <p:nvPicPr>
          <p:cNvPr id="3" name="Picture 2" descr="AP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902" y="2852936"/>
            <a:ext cx="3716098" cy="40050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1725776"/>
            <a:ext cx="7696200" cy="1631216"/>
          </a:xfrm>
          <a:prstGeom prst="rect">
            <a:avLst/>
          </a:prstGeom>
          <a:noFill/>
        </p:spPr>
        <p:txBody>
          <a:bodyPr wrap="square" rtlCol="0">
            <a:spAutoFit/>
          </a:bodyPr>
          <a:lstStyle/>
          <a:p>
            <a:pPr algn="ctr"/>
            <a:r>
              <a:rPr lang="en-US" sz="10000" dirty="0" smtClean="0">
                <a:solidFill>
                  <a:srgbClr val="0000AD"/>
                </a:solidFill>
                <a:latin typeface="Cherry Cream Soda"/>
              </a:rPr>
              <a:t>The Giver</a:t>
            </a:r>
            <a:endParaRPr lang="en-US" sz="10000" dirty="0">
              <a:solidFill>
                <a:srgbClr val="0000AD"/>
              </a:solidFill>
            </a:endParaRPr>
          </a:p>
        </p:txBody>
      </p:sp>
      <p:sp>
        <p:nvSpPr>
          <p:cNvPr id="7" name="TextBox 6"/>
          <p:cNvSpPr txBox="1"/>
          <p:nvPr/>
        </p:nvSpPr>
        <p:spPr>
          <a:xfrm>
            <a:off x="394130" y="3319824"/>
            <a:ext cx="8253208" cy="1477328"/>
          </a:xfrm>
          <a:prstGeom prst="rect">
            <a:avLst/>
          </a:prstGeom>
          <a:noFill/>
        </p:spPr>
        <p:txBody>
          <a:bodyPr wrap="square" rtlCol="0">
            <a:spAutoFit/>
          </a:bodyPr>
          <a:lstStyle/>
          <a:p>
            <a:pPr algn="ctr"/>
            <a:r>
              <a:rPr lang="en-US" sz="4500" dirty="0" smtClean="0">
                <a:latin typeface="Cherry Cream Soda" pitchFamily="2" charset="0"/>
                <a:ea typeface="Cherry Cream Soda" pitchFamily="2" charset="0"/>
              </a:rPr>
              <a:t>Post-Reading Genre Explanation </a:t>
            </a:r>
          </a:p>
        </p:txBody>
      </p:sp>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2078485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dirty="0" smtClean="0">
                <a:solidFill>
                  <a:srgbClr val="0000AD"/>
                </a:solidFill>
                <a:latin typeface="Cherry Cream Soda"/>
              </a:rPr>
              <a:t>The Giver: Utopia</a:t>
            </a:r>
            <a:endParaRPr lang="en-US" sz="5000" dirty="0">
              <a:solidFill>
                <a:srgbClr val="0000AD"/>
              </a:solidFill>
            </a:endParaRPr>
          </a:p>
        </p:txBody>
      </p:sp>
      <p:sp>
        <p:nvSpPr>
          <p:cNvPr id="7" name="TextBox 6"/>
          <p:cNvSpPr txBox="1"/>
          <p:nvPr/>
        </p:nvSpPr>
        <p:spPr>
          <a:xfrm>
            <a:off x="389450" y="1268760"/>
            <a:ext cx="8253208" cy="1938992"/>
          </a:xfrm>
          <a:prstGeom prst="rect">
            <a:avLst/>
          </a:prstGeom>
          <a:noFill/>
        </p:spPr>
        <p:txBody>
          <a:bodyPr wrap="square" rtlCol="0">
            <a:spAutoFit/>
          </a:bodyPr>
          <a:lstStyle/>
          <a:p>
            <a:pPr algn="ctr"/>
            <a:r>
              <a:rPr lang="en-US" sz="2400" dirty="0" smtClean="0">
                <a:latin typeface="Cherry Cream Soda" pitchFamily="2" charset="0"/>
                <a:ea typeface="Cherry Cream Soda" pitchFamily="2" charset="0"/>
              </a:rPr>
              <a:t>The setting in The Giver reflects a utopian </a:t>
            </a:r>
            <a:r>
              <a:rPr lang="en-US" sz="2400" dirty="0">
                <a:latin typeface="Cherry Cream Soda" pitchFamily="2" charset="0"/>
                <a:ea typeface="Cherry Cream Soda" pitchFamily="2" charset="0"/>
              </a:rPr>
              <a:t>society—a perfect world as envisioned by its creators. It has eliminated fear, pain, hunger, illness, conflict, and hatred—all things that most of us would like to eliminate in our own society.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728" y="3212976"/>
            <a:ext cx="3082652" cy="3082652"/>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3469803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dirty="0" smtClean="0">
                <a:solidFill>
                  <a:srgbClr val="0000AD"/>
                </a:solidFill>
                <a:latin typeface="Cherry Cream Soda"/>
              </a:rPr>
              <a:t>The Giver: Dystopia</a:t>
            </a:r>
            <a:endParaRPr lang="en-US" sz="5000" dirty="0">
              <a:solidFill>
                <a:srgbClr val="0000AD"/>
              </a:solidFill>
            </a:endParaRPr>
          </a:p>
        </p:txBody>
      </p:sp>
      <p:sp>
        <p:nvSpPr>
          <p:cNvPr id="7" name="TextBox 6"/>
          <p:cNvSpPr txBox="1"/>
          <p:nvPr/>
        </p:nvSpPr>
        <p:spPr>
          <a:xfrm>
            <a:off x="389450" y="1362248"/>
            <a:ext cx="8253208" cy="2308324"/>
          </a:xfrm>
          <a:prstGeom prst="rect">
            <a:avLst/>
          </a:prstGeom>
          <a:noFill/>
        </p:spPr>
        <p:txBody>
          <a:bodyPr wrap="square" rtlCol="0">
            <a:spAutoFit/>
          </a:bodyPr>
          <a:lstStyle/>
          <a:p>
            <a:pPr algn="ctr"/>
            <a:r>
              <a:rPr lang="en-US" sz="2400" dirty="0" smtClean="0">
                <a:latin typeface="Cherry Cream Soda" pitchFamily="2" charset="0"/>
                <a:ea typeface="Cherry Cream Soda" pitchFamily="2" charset="0"/>
              </a:rPr>
              <a:t>Although this society seems perfect, </a:t>
            </a:r>
            <a:r>
              <a:rPr lang="en-US" sz="2400" dirty="0">
                <a:latin typeface="Cherry Cream Soda" pitchFamily="2" charset="0"/>
                <a:ea typeface="Cherry Cream Soda" pitchFamily="2" charset="0"/>
              </a:rPr>
              <a:t>in order to maintain the peace and order of their society, the citizens of the community </a:t>
            </a:r>
            <a:r>
              <a:rPr lang="en-US" sz="2400" dirty="0" smtClean="0">
                <a:latin typeface="Cherry Cream Soda" pitchFamily="2" charset="0"/>
                <a:ea typeface="Cherry Cream Soda" pitchFamily="2" charset="0"/>
              </a:rPr>
              <a:t>have </a:t>
            </a:r>
            <a:r>
              <a:rPr lang="en-US" sz="2400" dirty="0">
                <a:latin typeface="Cherry Cream Soda" pitchFamily="2" charset="0"/>
                <a:ea typeface="Cherry Cream Soda" pitchFamily="2" charset="0"/>
              </a:rPr>
              <a:t>to submit to strict rules governing their behavior, their relationships, and even their language. </a:t>
            </a:r>
            <a:endParaRPr lang="en-US" sz="2400" dirty="0" smtClean="0">
              <a:latin typeface="Cherry Cream Soda" pitchFamily="2" charset="0"/>
              <a:ea typeface="Cherry Cream Soda" pitchFamily="2" charset="0"/>
            </a:endParaRPr>
          </a:p>
          <a:p>
            <a:pPr algn="ctr"/>
            <a:endParaRPr lang="en-US" sz="2400" dirty="0">
              <a:latin typeface="Cherry Cream Soda" pitchFamily="2" charset="0"/>
              <a:ea typeface="Cherry Cream Soda"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192" y="3475995"/>
            <a:ext cx="4314056" cy="2545293"/>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3616964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09967"/>
            <a:ext cx="7696200" cy="861774"/>
          </a:xfrm>
          <a:prstGeom prst="rect">
            <a:avLst/>
          </a:prstGeom>
          <a:noFill/>
        </p:spPr>
        <p:txBody>
          <a:bodyPr wrap="square" rtlCol="0">
            <a:spAutoFit/>
          </a:bodyPr>
          <a:lstStyle/>
          <a:p>
            <a:pPr algn="ctr"/>
            <a:r>
              <a:rPr lang="en-US" sz="5000" dirty="0" smtClean="0">
                <a:solidFill>
                  <a:srgbClr val="0000AD"/>
                </a:solidFill>
                <a:latin typeface="Cherry Cream Soda"/>
              </a:rPr>
              <a:t>The Giver: Dystopia</a:t>
            </a:r>
            <a:endParaRPr lang="en-US" sz="5000" dirty="0">
              <a:solidFill>
                <a:srgbClr val="0000AD"/>
              </a:solidFill>
            </a:endParaRPr>
          </a:p>
        </p:txBody>
      </p:sp>
      <p:sp>
        <p:nvSpPr>
          <p:cNvPr id="7" name="TextBox 6"/>
          <p:cNvSpPr txBox="1"/>
          <p:nvPr/>
        </p:nvSpPr>
        <p:spPr>
          <a:xfrm>
            <a:off x="381000" y="1271741"/>
            <a:ext cx="8190925" cy="1785104"/>
          </a:xfrm>
          <a:prstGeom prst="rect">
            <a:avLst/>
          </a:prstGeom>
          <a:noFill/>
        </p:spPr>
        <p:txBody>
          <a:bodyPr wrap="square" rtlCol="0">
            <a:spAutoFit/>
          </a:bodyPr>
          <a:lstStyle/>
          <a:p>
            <a:pPr algn="ctr"/>
            <a:r>
              <a:rPr lang="en-US" sz="2200" dirty="0" smtClean="0">
                <a:latin typeface="Cherry Cream Soda" pitchFamily="2" charset="0"/>
                <a:ea typeface="Cherry Cream Soda" pitchFamily="2" charset="0"/>
              </a:rPr>
              <a:t>Passions, memories, strong emotions, and pain and conflict are wiped away. While this seems happy and peaceful, the members of this society lack the basic freedoms and pleasures that our own society values which makes it dystopian fiction. </a:t>
            </a:r>
            <a:endParaRPr lang="en-US" sz="2200" dirty="0">
              <a:latin typeface="Cherry Cream Soda" pitchFamily="2" charset="0"/>
              <a:ea typeface="Cherry Cream Soda" pitchFamily="2" charset="0"/>
            </a:endParaRPr>
          </a:p>
        </p:txBody>
      </p:sp>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pic>
        <p:nvPicPr>
          <p:cNvPr id="3" name="Picture 2"/>
          <p:cNvPicPr>
            <a:picLocks noChangeAspect="1"/>
          </p:cNvPicPr>
          <p:nvPr/>
        </p:nvPicPr>
        <p:blipFill>
          <a:blip r:embed="rId2"/>
          <a:stretch>
            <a:fillRect/>
          </a:stretch>
        </p:blipFill>
        <p:spPr>
          <a:xfrm>
            <a:off x="2627784" y="3085112"/>
            <a:ext cx="3816424" cy="3008184"/>
          </a:xfrm>
          <a:prstGeom prst="rect">
            <a:avLst/>
          </a:prstGeom>
        </p:spPr>
      </p:pic>
    </p:spTree>
    <p:extLst>
      <p:ext uri="{BB962C8B-B14F-4D97-AF65-F5344CB8AC3E}">
        <p14:creationId xmlns:p14="http://schemas.microsoft.com/office/powerpoint/2010/main" val="1003711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707886"/>
          </a:xfrm>
          <a:prstGeom prst="rect">
            <a:avLst/>
          </a:prstGeom>
          <a:noFill/>
        </p:spPr>
        <p:txBody>
          <a:bodyPr wrap="square" rtlCol="0">
            <a:spAutoFit/>
          </a:bodyPr>
          <a:lstStyle/>
          <a:p>
            <a:pPr algn="ctr"/>
            <a:r>
              <a:rPr lang="en-US" sz="4000" dirty="0" smtClean="0">
                <a:solidFill>
                  <a:srgbClr val="0000AD"/>
                </a:solidFill>
                <a:latin typeface="Cherry Cream Soda"/>
              </a:rPr>
              <a:t>The Giver: Science Fiction</a:t>
            </a:r>
            <a:endParaRPr lang="en-US" sz="4000" dirty="0">
              <a:solidFill>
                <a:srgbClr val="0000AD"/>
              </a:solidFill>
            </a:endParaRPr>
          </a:p>
        </p:txBody>
      </p:sp>
      <p:sp>
        <p:nvSpPr>
          <p:cNvPr id="7" name="TextBox 6"/>
          <p:cNvSpPr txBox="1"/>
          <p:nvPr/>
        </p:nvSpPr>
        <p:spPr>
          <a:xfrm>
            <a:off x="323528" y="1124744"/>
            <a:ext cx="8511480" cy="3139321"/>
          </a:xfrm>
          <a:prstGeom prst="rect">
            <a:avLst/>
          </a:prstGeom>
          <a:noFill/>
        </p:spPr>
        <p:txBody>
          <a:bodyPr wrap="square" rtlCol="0">
            <a:spAutoFit/>
          </a:bodyPr>
          <a:lstStyle/>
          <a:p>
            <a:pPr algn="ctr"/>
            <a:r>
              <a:rPr lang="en-US" sz="2200" dirty="0" smtClean="0">
                <a:latin typeface="Cherry Cream Soda" pitchFamily="2" charset="0"/>
                <a:ea typeface="Cherry Cream Soda" pitchFamily="2" charset="0"/>
              </a:rPr>
              <a:t>The Giver uses some characteristics of the Science Fiction genre.  Firstly, it takes place in a futuristic setting.  This setting is used by the author to examine social structure and governmental control. While this is set in a futuristic world, its imaginary elements are largely possible. Some futuristic aspects include not being able to see color, medication to stop the stirrings, erasing community members’ memories, and transferring memories through touch.  </a:t>
            </a:r>
            <a:endParaRPr lang="en-US" sz="2200" dirty="0">
              <a:latin typeface="Cherry Cream Soda" pitchFamily="2" charset="0"/>
              <a:ea typeface="Cherry Cream Soda"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245" y="4146395"/>
            <a:ext cx="2347739" cy="22538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429" y="4281518"/>
            <a:ext cx="2968947" cy="1955794"/>
          </a:xfrm>
          <a:prstGeom prst="rect">
            <a:avLst/>
          </a:prstGeom>
        </p:spPr>
      </p:pic>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4064690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152400" y="433626"/>
            <a:ext cx="8153400" cy="1631216"/>
          </a:xfrm>
          <a:prstGeom prst="rect">
            <a:avLst/>
          </a:prstGeom>
          <a:noFill/>
        </p:spPr>
        <p:txBody>
          <a:bodyPr wrap="square" rtlCol="0">
            <a:spAutoFit/>
          </a:bodyPr>
          <a:lstStyle/>
          <a:p>
            <a:pPr algn="ctr"/>
            <a:r>
              <a:rPr lang="en-US" sz="5000" dirty="0" smtClean="0">
                <a:solidFill>
                  <a:srgbClr val="0000AD"/>
                </a:solidFill>
                <a:latin typeface="Cherry Cream Soda"/>
                <a:cs typeface="Cherry Cream Soda"/>
              </a:rPr>
              <a:t>Fonts Not Appearing Correctly? </a:t>
            </a:r>
            <a:endParaRPr lang="en-US" sz="5000" dirty="0">
              <a:solidFill>
                <a:srgbClr val="0000AD"/>
              </a:solidFill>
              <a:latin typeface="Cherry Cream Soda"/>
              <a:cs typeface="Cherry Cream Soda"/>
            </a:endParaRPr>
          </a:p>
        </p:txBody>
      </p:sp>
      <p:sp>
        <p:nvSpPr>
          <p:cNvPr id="2" name="TextBox 1"/>
          <p:cNvSpPr txBox="1"/>
          <p:nvPr/>
        </p:nvSpPr>
        <p:spPr>
          <a:xfrm>
            <a:off x="827584" y="2636912"/>
            <a:ext cx="7478216" cy="1169551"/>
          </a:xfrm>
          <a:prstGeom prst="rect">
            <a:avLst/>
          </a:prstGeom>
          <a:noFill/>
        </p:spPr>
        <p:txBody>
          <a:bodyPr wrap="square" rtlCol="0">
            <a:spAutoFit/>
          </a:bodyPr>
          <a:lstStyle/>
          <a:p>
            <a:pPr algn="ctr"/>
            <a:r>
              <a:rPr lang="en-US" sz="3500" dirty="0" smtClean="0"/>
              <a:t>Install the following font to your computer and reopen this presentation. </a:t>
            </a:r>
            <a:endParaRPr lang="en-US" sz="3500" dirty="0"/>
          </a:p>
        </p:txBody>
      </p:sp>
      <p:sp>
        <p:nvSpPr>
          <p:cNvPr id="8" name="TextBox 7"/>
          <p:cNvSpPr txBox="1"/>
          <p:nvPr/>
        </p:nvSpPr>
        <p:spPr>
          <a:xfrm>
            <a:off x="611560" y="3863370"/>
            <a:ext cx="7914580" cy="861774"/>
          </a:xfrm>
          <a:prstGeom prst="rect">
            <a:avLst/>
          </a:prstGeom>
          <a:noFill/>
        </p:spPr>
        <p:txBody>
          <a:bodyPr wrap="square" rtlCol="0">
            <a:spAutoFit/>
          </a:bodyPr>
          <a:lstStyle/>
          <a:p>
            <a:pPr algn="ctr"/>
            <a:r>
              <a:rPr lang="en-US" sz="2500" dirty="0">
                <a:hlinkClick r:id="rId2"/>
              </a:rPr>
              <a:t>http://www.fontspace.com/font-diner/cherry-cream-</a:t>
            </a:r>
            <a:r>
              <a:rPr lang="en-US" sz="2500" dirty="0" smtClean="0">
                <a:hlinkClick r:id="rId2"/>
              </a:rPr>
              <a:t>soda</a:t>
            </a:r>
            <a:endParaRPr lang="en-US" sz="2500" dirty="0" smtClean="0"/>
          </a:p>
          <a:p>
            <a:pPr algn="ctr"/>
            <a:endParaRPr lang="en-US" sz="2500" dirty="0"/>
          </a:p>
        </p:txBody>
      </p:sp>
      <p:sp>
        <p:nvSpPr>
          <p:cNvPr id="7" name="TextBox 6"/>
          <p:cNvSpPr txBox="1"/>
          <p:nvPr/>
        </p:nvSpPr>
        <p:spPr>
          <a:xfrm>
            <a:off x="539552" y="6165304"/>
            <a:ext cx="1080120"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1312890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1" name="TextBox 10"/>
          <p:cNvSpPr txBox="1"/>
          <p:nvPr/>
        </p:nvSpPr>
        <p:spPr>
          <a:xfrm>
            <a:off x="152400" y="433626"/>
            <a:ext cx="8153400" cy="861774"/>
          </a:xfrm>
          <a:prstGeom prst="rect">
            <a:avLst/>
          </a:prstGeom>
          <a:noFill/>
        </p:spPr>
        <p:txBody>
          <a:bodyPr wrap="square" rtlCol="0">
            <a:spAutoFit/>
          </a:bodyPr>
          <a:lstStyle/>
          <a:p>
            <a:pPr algn="ctr"/>
            <a:r>
              <a:rPr lang="en-US" sz="5000" dirty="0" smtClean="0">
                <a:solidFill>
                  <a:srgbClr val="0000AD"/>
                </a:solidFill>
                <a:latin typeface="Cherry Cream Soda"/>
                <a:cs typeface="Cherry Cream Soda"/>
              </a:rPr>
              <a:t>Terms of Use</a:t>
            </a:r>
            <a:endParaRPr lang="en-US" sz="5000" dirty="0">
              <a:solidFill>
                <a:srgbClr val="0000AD"/>
              </a:solidFill>
              <a:latin typeface="Cherry Cream Soda"/>
              <a:cs typeface="Cherry Cream Soda"/>
            </a:endParaRPr>
          </a:p>
        </p:txBody>
      </p:sp>
      <p:sp>
        <p:nvSpPr>
          <p:cNvPr id="2" name="TextBox 1"/>
          <p:cNvSpPr txBox="1"/>
          <p:nvPr/>
        </p:nvSpPr>
        <p:spPr>
          <a:xfrm>
            <a:off x="622176" y="1295400"/>
            <a:ext cx="7766248" cy="4832093"/>
          </a:xfrm>
          <a:prstGeom prst="rect">
            <a:avLst/>
          </a:prstGeom>
          <a:noFill/>
        </p:spPr>
        <p:txBody>
          <a:bodyPr wrap="square" rtlCol="0">
            <a:spAutoFit/>
          </a:bodyPr>
          <a:lstStyle/>
          <a:p>
            <a:pPr algn="ctr"/>
            <a:r>
              <a:rPr lang="en-US" sz="2800" dirty="0"/>
              <a:t>The original purchaser of this document is granted permission to copy for teaching purposes only. If you are NOT the original purchaser, please download the item from my store before making any copies. Redistributing, editing, selling, or posting this item or any part thereof on the Internet are strictly prohibited without first gaining permission from the author. Violations are subject to the penalties of the Digital Millennium Copyright Act. Please contact me at </a:t>
            </a:r>
            <a:r>
              <a:rPr lang="en-US" sz="2800" dirty="0" err="1"/>
              <a:t>prestoplans@gmail.com</a:t>
            </a:r>
            <a:r>
              <a:rPr lang="en-US" sz="2800" dirty="0"/>
              <a:t> if you wish to be granted special permission. </a:t>
            </a:r>
          </a:p>
        </p:txBody>
      </p:sp>
      <p:sp>
        <p:nvSpPr>
          <p:cNvPr id="6" name="TextBox 5"/>
          <p:cNvSpPr txBox="1"/>
          <p:nvPr/>
        </p:nvSpPr>
        <p:spPr>
          <a:xfrm>
            <a:off x="539552" y="6165304"/>
            <a:ext cx="1080120"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967529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dirty="0" smtClean="0">
                <a:solidFill>
                  <a:srgbClr val="0000AD"/>
                </a:solidFill>
                <a:latin typeface="Aharoni" panose="02010803020104030203" pitchFamily="2" charset="-79"/>
                <a:cs typeface="Aharoni" panose="02010803020104030203" pitchFamily="2" charset="-79"/>
              </a:rPr>
              <a:t>Dystopia</a:t>
            </a:r>
            <a:endParaRPr lang="en-US" sz="5000" dirty="0">
              <a:solidFill>
                <a:srgbClr val="0000AD"/>
              </a:solidFill>
              <a:latin typeface="Aharoni" panose="02010803020104030203" pitchFamily="2" charset="-79"/>
              <a:cs typeface="Aharoni" panose="02010803020104030203" pitchFamily="2" charset="-79"/>
            </a:endParaRPr>
          </a:p>
        </p:txBody>
      </p:sp>
      <p:sp>
        <p:nvSpPr>
          <p:cNvPr id="7" name="TextBox 6"/>
          <p:cNvSpPr txBox="1"/>
          <p:nvPr/>
        </p:nvSpPr>
        <p:spPr>
          <a:xfrm>
            <a:off x="509792" y="1268760"/>
            <a:ext cx="8094656" cy="412420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Aharoni" panose="02010803020104030203" pitchFamily="2" charset="-79"/>
                <a:ea typeface="Cherry Cream Soda" pitchFamily="2" charset="0"/>
                <a:cs typeface="Aharoni" panose="02010803020104030203" pitchFamily="2" charset="-79"/>
              </a:rPr>
              <a:t>a fictional society that </a:t>
            </a:r>
            <a:r>
              <a:rPr lang="en-US" sz="2800" dirty="0">
                <a:latin typeface="Aharoni" panose="02010803020104030203" pitchFamily="2" charset="-79"/>
                <a:ea typeface="Cherry Cream Soda" pitchFamily="2" charset="0"/>
                <a:cs typeface="Aharoni" panose="02010803020104030203" pitchFamily="2" charset="-79"/>
              </a:rPr>
              <a:t>is in some important way undesirable or </a:t>
            </a:r>
            <a:r>
              <a:rPr lang="en-US" sz="2800" dirty="0" smtClean="0">
                <a:latin typeface="Aharoni" panose="02010803020104030203" pitchFamily="2" charset="-79"/>
                <a:ea typeface="Cherry Cream Soda" pitchFamily="2" charset="0"/>
                <a:cs typeface="Aharoni" panose="02010803020104030203" pitchFamily="2" charset="-79"/>
              </a:rPr>
              <a:t>frightening</a:t>
            </a:r>
          </a:p>
          <a:p>
            <a:pPr marL="342900" indent="-342900">
              <a:buFont typeface="Arial" panose="020B0604020202020204" pitchFamily="34" charset="0"/>
              <a:buChar char="•"/>
            </a:pPr>
            <a:endParaRPr lang="en-US" sz="2800" dirty="0" smtClean="0">
              <a:latin typeface="Aharoni" panose="02010803020104030203" pitchFamily="2" charset="-79"/>
              <a:ea typeface="Cherry Cream Soda" pitchFamily="2" charset="0"/>
              <a:cs typeface="Aharoni" panose="02010803020104030203" pitchFamily="2" charset="-79"/>
            </a:endParaRPr>
          </a:p>
          <a:p>
            <a:pPr marL="342900" indent="-342900">
              <a:buFont typeface="Arial" panose="020B0604020202020204" pitchFamily="34" charset="0"/>
              <a:buChar char="•"/>
            </a:pPr>
            <a:r>
              <a:rPr lang="en-US" sz="2800" dirty="0" smtClean="0">
                <a:latin typeface="Aharoni" panose="02010803020104030203" pitchFamily="2" charset="-79"/>
                <a:ea typeface="Cherry Cream Soda" pitchFamily="2" charset="0"/>
                <a:cs typeface="Aharoni" panose="02010803020104030203" pitchFamily="2" charset="-79"/>
              </a:rPr>
              <a:t>are </a:t>
            </a:r>
            <a:r>
              <a:rPr lang="en-US" sz="2800" dirty="0">
                <a:latin typeface="Aharoni" panose="02010803020104030203" pitchFamily="2" charset="-79"/>
                <a:ea typeface="Cherry Cream Soda" pitchFamily="2" charset="0"/>
                <a:cs typeface="Aharoni" panose="02010803020104030203" pitchFamily="2" charset="-79"/>
              </a:rPr>
              <a:t>often characterized </a:t>
            </a:r>
            <a:r>
              <a:rPr lang="en-US" sz="2800" dirty="0" smtClean="0">
                <a:latin typeface="Aharoni" panose="02010803020104030203" pitchFamily="2" charset="-79"/>
                <a:ea typeface="Cherry Cream Soda" pitchFamily="2" charset="0"/>
                <a:cs typeface="Aharoni" panose="02010803020104030203" pitchFamily="2" charset="-79"/>
              </a:rPr>
              <a:t>by: </a:t>
            </a:r>
          </a:p>
          <a:p>
            <a:endParaRPr lang="en-US" sz="2500" dirty="0" smtClean="0">
              <a:latin typeface="Cherry Cream Soda" pitchFamily="2" charset="0"/>
              <a:ea typeface="Cherry Cream Soda" pitchFamily="2" charset="0"/>
            </a:endParaRPr>
          </a:p>
          <a:p>
            <a:pPr lvl="2"/>
            <a:r>
              <a:rPr lang="en-US" sz="2500" dirty="0" smtClean="0">
                <a:latin typeface="Cherry Cream Soda" pitchFamily="2" charset="0"/>
                <a:ea typeface="Cherry Cream Soda" pitchFamily="2" charset="0"/>
              </a:rPr>
              <a:t>-</a:t>
            </a:r>
            <a:r>
              <a:rPr lang="en-US" sz="2500" dirty="0" smtClean="0">
                <a:latin typeface="Berlin Sans FB" panose="020E0602020502020306" pitchFamily="34" charset="0"/>
                <a:ea typeface="Cherry Cream Soda" pitchFamily="2" charset="0"/>
              </a:rPr>
              <a:t>dehumanization</a:t>
            </a:r>
          </a:p>
          <a:p>
            <a:pPr lvl="2"/>
            <a:r>
              <a:rPr lang="en-US" sz="2500" dirty="0" smtClean="0">
                <a:latin typeface="Berlin Sans FB" panose="020E0602020502020306" pitchFamily="34" charset="0"/>
                <a:ea typeface="Cherry Cream Soda" pitchFamily="2" charset="0"/>
              </a:rPr>
              <a:t>-totalitarian governments </a:t>
            </a:r>
          </a:p>
          <a:p>
            <a:pPr lvl="2"/>
            <a:r>
              <a:rPr lang="en-US" sz="2500" dirty="0" smtClean="0">
                <a:latin typeface="Berlin Sans FB" panose="020E0602020502020306" pitchFamily="34" charset="0"/>
                <a:ea typeface="Cherry Cream Soda" pitchFamily="2" charset="0"/>
              </a:rPr>
              <a:t>-environmental disaster</a:t>
            </a:r>
          </a:p>
          <a:p>
            <a:pPr lvl="2"/>
            <a:r>
              <a:rPr lang="en-US" sz="2500" dirty="0" smtClean="0">
                <a:latin typeface="Berlin Sans FB" panose="020E0602020502020306" pitchFamily="34" charset="0"/>
                <a:ea typeface="Cherry Cream Soda" pitchFamily="2" charset="0"/>
              </a:rPr>
              <a:t>-decline in society.</a:t>
            </a:r>
            <a:endParaRPr lang="en-US" sz="2000" dirty="0">
              <a:latin typeface="Berlin Sans FB" panose="020E0602020502020306" pitchFamily="34" charset="0"/>
            </a:endParaRPr>
          </a:p>
          <a:p>
            <a:pPr lvl="2"/>
            <a:r>
              <a:rPr lang="en-US" sz="2500" dirty="0" smtClean="0">
                <a:latin typeface="Berlin Sans FB" panose="020E0602020502020306" pitchFamily="34" charset="0"/>
                <a:ea typeface="Cherry Cream Soda" pitchFamily="2" charset="0"/>
              </a:rPr>
              <a:t>-technology vs. humanity</a:t>
            </a:r>
          </a:p>
        </p:txBody>
      </p:sp>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pic>
        <p:nvPicPr>
          <p:cNvPr id="3" name="Picture 2"/>
          <p:cNvPicPr>
            <a:picLocks noChangeAspect="1"/>
          </p:cNvPicPr>
          <p:nvPr/>
        </p:nvPicPr>
        <p:blipFill>
          <a:blip r:embed="rId2"/>
          <a:stretch>
            <a:fillRect/>
          </a:stretch>
        </p:blipFill>
        <p:spPr>
          <a:xfrm>
            <a:off x="5324489" y="2157079"/>
            <a:ext cx="339471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dirty="0" smtClean="0">
                <a:solidFill>
                  <a:srgbClr val="0000AD"/>
                </a:solidFill>
                <a:latin typeface="Aharoni" panose="02010803020104030203" pitchFamily="2" charset="-79"/>
                <a:cs typeface="Aharoni" panose="02010803020104030203" pitchFamily="2" charset="-79"/>
              </a:rPr>
              <a:t>Dystopia</a:t>
            </a:r>
            <a:endParaRPr lang="en-US" sz="5000" dirty="0">
              <a:solidFill>
                <a:srgbClr val="0000AD"/>
              </a:solidFill>
              <a:latin typeface="Aharoni" panose="02010803020104030203" pitchFamily="2" charset="-79"/>
              <a:cs typeface="Aharoni" panose="02010803020104030203" pitchFamily="2" charset="-79"/>
            </a:endParaRPr>
          </a:p>
        </p:txBody>
      </p:sp>
      <p:sp>
        <p:nvSpPr>
          <p:cNvPr id="7" name="TextBox 6"/>
          <p:cNvSpPr txBox="1"/>
          <p:nvPr/>
        </p:nvSpPr>
        <p:spPr>
          <a:xfrm>
            <a:off x="611560" y="1221720"/>
            <a:ext cx="8242110" cy="1631216"/>
          </a:xfrm>
          <a:prstGeom prst="rect">
            <a:avLst/>
          </a:prstGeom>
          <a:noFill/>
        </p:spPr>
        <p:txBody>
          <a:bodyPr wrap="square" rtlCol="0">
            <a:spAutoFit/>
          </a:bodyPr>
          <a:lstStyle/>
          <a:p>
            <a:r>
              <a:rPr lang="en-US" sz="2500" dirty="0" smtClean="0">
                <a:latin typeface="Cherry Cream Soda" pitchFamily="2" charset="0"/>
                <a:ea typeface="Cherry Cream Soda" pitchFamily="2" charset="0"/>
              </a:rPr>
              <a:t>Dystopian fiction is often </a:t>
            </a:r>
            <a:r>
              <a:rPr lang="en-US" sz="2500" dirty="0">
                <a:latin typeface="Cherry Cream Soda" pitchFamily="2" charset="0"/>
                <a:ea typeface="Cherry Cream Soda" pitchFamily="2" charset="0"/>
              </a:rPr>
              <a:t>used to raise </a:t>
            </a:r>
            <a:r>
              <a:rPr lang="en-US" sz="2500" b="1" dirty="0">
                <a:latin typeface="Cherry Cream Soda" pitchFamily="2" charset="0"/>
                <a:ea typeface="Cherry Cream Soda" pitchFamily="2" charset="0"/>
              </a:rPr>
              <a:t>real-world</a:t>
            </a:r>
            <a:r>
              <a:rPr lang="en-US" sz="2500" dirty="0">
                <a:latin typeface="Cherry Cream Soda" pitchFamily="2" charset="0"/>
                <a:ea typeface="Cherry Cream Soda" pitchFamily="2" charset="0"/>
              </a:rPr>
              <a:t> </a:t>
            </a:r>
            <a:r>
              <a:rPr lang="en-US" sz="2500" dirty="0" smtClean="0">
                <a:latin typeface="Cherry Cream Soda" pitchFamily="2" charset="0"/>
                <a:ea typeface="Cherry Cream Soda" pitchFamily="2" charset="0"/>
              </a:rPr>
              <a:t>concerns that </a:t>
            </a:r>
            <a:r>
              <a:rPr lang="en-US" sz="2500" dirty="0">
                <a:latin typeface="Cherry Cream Soda" pitchFamily="2" charset="0"/>
                <a:ea typeface="Cherry Cream Soda" pitchFamily="2" charset="0"/>
              </a:rPr>
              <a:t>may become present in the </a:t>
            </a:r>
            <a:r>
              <a:rPr lang="en-US" sz="2500" dirty="0" smtClean="0">
                <a:latin typeface="Cherry Cream Soda" pitchFamily="2" charset="0"/>
                <a:ea typeface="Cherry Cream Soda" pitchFamily="2" charset="0"/>
              </a:rPr>
              <a:t>future.  For example:</a:t>
            </a:r>
          </a:p>
          <a:p>
            <a:endParaRPr lang="en-US" sz="2500" dirty="0">
              <a:latin typeface="Cherry Cream Soda" pitchFamily="2" charset="0"/>
              <a:ea typeface="Cherry Cream Soda" pitchFamily="2" charset="0"/>
            </a:endParaRPr>
          </a:p>
        </p:txBody>
      </p:sp>
      <p:sp>
        <p:nvSpPr>
          <p:cNvPr id="8" name="TextBox 7"/>
          <p:cNvSpPr txBox="1"/>
          <p:nvPr/>
        </p:nvSpPr>
        <p:spPr>
          <a:xfrm>
            <a:off x="669032" y="3368313"/>
            <a:ext cx="4407024" cy="1908215"/>
          </a:xfrm>
          <a:prstGeom prst="rect">
            <a:avLst/>
          </a:prstGeom>
          <a:noFill/>
        </p:spPr>
        <p:txBody>
          <a:bodyPr wrap="square" rtlCol="0">
            <a:spAutoFit/>
          </a:bodyPr>
          <a:lstStyle/>
          <a:p>
            <a:pPr marL="342900" indent="-342900">
              <a:buFontTx/>
              <a:buChar char="-"/>
            </a:pPr>
            <a:r>
              <a:rPr lang="en-US" sz="2500" dirty="0">
                <a:latin typeface="Cherry Cream Soda" pitchFamily="2" charset="0"/>
                <a:ea typeface="Cherry Cream Soda" pitchFamily="2" charset="0"/>
              </a:rPr>
              <a:t>Pollution</a:t>
            </a:r>
          </a:p>
          <a:p>
            <a:pPr marL="342900" indent="-342900">
              <a:buFontTx/>
              <a:buChar char="-"/>
            </a:pPr>
            <a:r>
              <a:rPr lang="en-US" sz="2500" dirty="0">
                <a:latin typeface="Cherry Cream Soda" pitchFamily="2" charset="0"/>
                <a:ea typeface="Cherry Cream Soda" pitchFamily="2" charset="0"/>
              </a:rPr>
              <a:t>Poverty</a:t>
            </a:r>
          </a:p>
          <a:p>
            <a:pPr marL="342900" indent="-342900">
              <a:buFontTx/>
              <a:buChar char="-"/>
            </a:pPr>
            <a:r>
              <a:rPr lang="en-US" sz="2500" dirty="0">
                <a:latin typeface="Cherry Cream Soda" pitchFamily="2" charset="0"/>
                <a:ea typeface="Cherry Cream Soda" pitchFamily="2" charset="0"/>
              </a:rPr>
              <a:t>Political </a:t>
            </a:r>
            <a:r>
              <a:rPr lang="en-US" sz="2500" dirty="0" smtClean="0">
                <a:latin typeface="Cherry Cream Soda" pitchFamily="2" charset="0"/>
                <a:ea typeface="Cherry Cream Soda" pitchFamily="2" charset="0"/>
              </a:rPr>
              <a:t>Repression</a:t>
            </a:r>
            <a:endParaRPr lang="en-US" sz="2500" dirty="0">
              <a:latin typeface="Cherry Cream Soda" pitchFamily="2" charset="0"/>
              <a:ea typeface="Cherry Cream Soda" pitchFamily="2" charset="0"/>
            </a:endParaRPr>
          </a:p>
          <a:p>
            <a:pPr marL="342900" indent="-342900">
              <a:buFontTx/>
              <a:buChar char="-"/>
            </a:pPr>
            <a:r>
              <a:rPr lang="en-US" sz="2500" dirty="0" smtClean="0">
                <a:latin typeface="Cherry Cream Soda" pitchFamily="2" charset="0"/>
                <a:ea typeface="Cherry Cream Soda" pitchFamily="2" charset="0"/>
              </a:rPr>
              <a:t>Totalitarianism </a:t>
            </a:r>
            <a:endParaRPr lang="en-US" sz="2500" dirty="0">
              <a:latin typeface="Cherry Cream Soda" pitchFamily="2" charset="0"/>
              <a:ea typeface="Cherry Cream Soda" pitchFamily="2" charset="0"/>
              <a:cs typeface="Cherry Cream Soda"/>
            </a:endParaRPr>
          </a:p>
          <a:p>
            <a:endParaRPr lang="en-US" dirty="0"/>
          </a:p>
        </p:txBody>
      </p:sp>
      <p:sp>
        <p:nvSpPr>
          <p:cNvPr id="9" name="TextBox 8"/>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pic>
        <p:nvPicPr>
          <p:cNvPr id="2" name="Picture 1"/>
          <p:cNvPicPr>
            <a:picLocks noChangeAspect="1"/>
          </p:cNvPicPr>
          <p:nvPr/>
        </p:nvPicPr>
        <p:blipFill>
          <a:blip r:embed="rId2"/>
          <a:stretch>
            <a:fillRect/>
          </a:stretch>
        </p:blipFill>
        <p:spPr>
          <a:xfrm>
            <a:off x="4499992" y="2156712"/>
            <a:ext cx="3384376" cy="4152608"/>
          </a:xfrm>
          <a:prstGeom prst="rect">
            <a:avLst/>
          </a:prstGeom>
        </p:spPr>
      </p:pic>
    </p:spTree>
    <p:extLst>
      <p:ext uri="{BB962C8B-B14F-4D97-AF65-F5344CB8AC3E}">
        <p14:creationId xmlns:p14="http://schemas.microsoft.com/office/powerpoint/2010/main" val="1418204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dirty="0" smtClean="0">
                <a:solidFill>
                  <a:srgbClr val="0000AD"/>
                </a:solidFill>
                <a:latin typeface="Cherry Cream Soda"/>
              </a:rPr>
              <a:t>Your Turn!</a:t>
            </a:r>
            <a:endParaRPr lang="en-US" sz="5000" dirty="0">
              <a:solidFill>
                <a:srgbClr val="0000AD"/>
              </a:solidFill>
            </a:endParaRPr>
          </a:p>
        </p:txBody>
      </p:sp>
      <p:sp>
        <p:nvSpPr>
          <p:cNvPr id="7" name="TextBox 6"/>
          <p:cNvSpPr txBox="1"/>
          <p:nvPr/>
        </p:nvSpPr>
        <p:spPr>
          <a:xfrm>
            <a:off x="389450" y="1268760"/>
            <a:ext cx="8253208" cy="861774"/>
          </a:xfrm>
          <a:prstGeom prst="rect">
            <a:avLst/>
          </a:prstGeom>
          <a:noFill/>
        </p:spPr>
        <p:txBody>
          <a:bodyPr wrap="square" rtlCol="0">
            <a:spAutoFit/>
          </a:bodyPr>
          <a:lstStyle/>
          <a:p>
            <a:pPr algn="ctr"/>
            <a:r>
              <a:rPr lang="en-US" sz="2500" dirty="0" smtClean="0">
                <a:latin typeface="Cherry Cream Soda" pitchFamily="2" charset="0"/>
                <a:ea typeface="Cherry Cream Soda" pitchFamily="2" charset="0"/>
              </a:rPr>
              <a:t>Can you name any other movies, TV shows, or novels that use the dystopia genre?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12616"/>
            <a:ext cx="2613692" cy="36113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5709">
            <a:off x="2671255" y="2701587"/>
            <a:ext cx="3996919" cy="32624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69546">
            <a:off x="5766017" y="3112084"/>
            <a:ext cx="3092646" cy="2671273"/>
          </a:xfrm>
          <a:prstGeom prst="rect">
            <a:avLst/>
          </a:prstGeom>
        </p:spPr>
      </p:pic>
      <p:sp>
        <p:nvSpPr>
          <p:cNvPr id="9" name="TextBox 8"/>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3761887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dirty="0" smtClean="0">
                <a:solidFill>
                  <a:srgbClr val="0000AD"/>
                </a:solidFill>
                <a:latin typeface="Cherry Cream Soda"/>
              </a:rPr>
              <a:t>Utopia</a:t>
            </a:r>
            <a:endParaRPr lang="en-US" sz="5000" dirty="0">
              <a:solidFill>
                <a:srgbClr val="0000AD"/>
              </a:solidFill>
            </a:endParaRPr>
          </a:p>
        </p:txBody>
      </p:sp>
      <p:sp>
        <p:nvSpPr>
          <p:cNvPr id="7" name="TextBox 6"/>
          <p:cNvSpPr txBox="1"/>
          <p:nvPr/>
        </p:nvSpPr>
        <p:spPr>
          <a:xfrm>
            <a:off x="323528" y="1196752"/>
            <a:ext cx="8382000" cy="181588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Aharoni" panose="02010803020104030203" pitchFamily="2" charset="-79"/>
                <a:ea typeface="Cherry Cream Soda" pitchFamily="2" charset="0"/>
                <a:cs typeface="Aharoni" panose="02010803020104030203" pitchFamily="2" charset="-79"/>
              </a:rPr>
              <a:t>utopia is the opposite of a dystopia</a:t>
            </a:r>
          </a:p>
          <a:p>
            <a:pPr marL="342900" indent="-342900">
              <a:buFont typeface="Arial" panose="020B0604020202020204" pitchFamily="34" charset="0"/>
              <a:buChar char="•"/>
            </a:pPr>
            <a:endParaRPr lang="en-US" sz="2800" dirty="0" smtClean="0">
              <a:latin typeface="Aharoni" panose="02010803020104030203" pitchFamily="2" charset="-79"/>
              <a:ea typeface="Cherry Cream Soda" pitchFamily="2" charset="0"/>
              <a:cs typeface="Aharoni" panose="02010803020104030203" pitchFamily="2" charset="-79"/>
            </a:endParaRPr>
          </a:p>
          <a:p>
            <a:pPr marL="342900" indent="-342900">
              <a:buFont typeface="Arial" panose="020B0604020202020204" pitchFamily="34" charset="0"/>
              <a:buChar char="•"/>
            </a:pPr>
            <a:r>
              <a:rPr lang="en-US" sz="2800" dirty="0" smtClean="0">
                <a:latin typeface="Aharoni" panose="02010803020104030203" pitchFamily="2" charset="-79"/>
                <a:ea typeface="Cherry Cream Soda" pitchFamily="2" charset="0"/>
                <a:cs typeface="Aharoni" panose="02010803020104030203" pitchFamily="2" charset="-79"/>
              </a:rPr>
              <a:t>contains a society possessing </a:t>
            </a:r>
            <a:r>
              <a:rPr lang="en-US" sz="2800" u="sng" dirty="0" smtClean="0">
                <a:latin typeface="Aharoni" panose="02010803020104030203" pitchFamily="2" charset="-79"/>
                <a:ea typeface="Cherry Cream Soda" pitchFamily="2" charset="0"/>
                <a:cs typeface="Aharoni" panose="02010803020104030203" pitchFamily="2" charset="-79"/>
              </a:rPr>
              <a:t>highly desirable </a:t>
            </a:r>
            <a:r>
              <a:rPr lang="en-US" sz="2800" dirty="0">
                <a:latin typeface="Aharoni" panose="02010803020104030203" pitchFamily="2" charset="-79"/>
                <a:ea typeface="Cherry Cream Soda" pitchFamily="2" charset="0"/>
                <a:cs typeface="Aharoni" panose="02010803020104030203" pitchFamily="2" charset="-79"/>
              </a:rPr>
              <a:t>or </a:t>
            </a:r>
            <a:r>
              <a:rPr lang="en-US" sz="2800" u="sng" dirty="0">
                <a:latin typeface="Aharoni" panose="02010803020104030203" pitchFamily="2" charset="-79"/>
                <a:ea typeface="Cherry Cream Soda" pitchFamily="2" charset="0"/>
                <a:cs typeface="Aharoni" panose="02010803020104030203" pitchFamily="2" charset="-79"/>
              </a:rPr>
              <a:t>perfect</a:t>
            </a:r>
            <a:r>
              <a:rPr lang="en-US" sz="2800" dirty="0">
                <a:latin typeface="Aharoni" panose="02010803020104030203" pitchFamily="2" charset="-79"/>
                <a:ea typeface="Cherry Cream Soda" pitchFamily="2" charset="0"/>
                <a:cs typeface="Aharoni" panose="02010803020104030203" pitchFamily="2" charset="-79"/>
              </a:rPr>
              <a:t> </a:t>
            </a:r>
            <a:r>
              <a:rPr lang="en-US" sz="2800" dirty="0" smtClean="0">
                <a:latin typeface="Aharoni" panose="02010803020104030203" pitchFamily="2" charset="-79"/>
                <a:ea typeface="Cherry Cream Soda" pitchFamily="2" charset="0"/>
                <a:cs typeface="Aharoni" panose="02010803020104030203" pitchFamily="2" charset="-79"/>
              </a:rPr>
              <a:t>qualities</a:t>
            </a:r>
          </a:p>
        </p:txBody>
      </p:sp>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pic>
        <p:nvPicPr>
          <p:cNvPr id="3" name="Picture 2"/>
          <p:cNvPicPr>
            <a:picLocks noChangeAspect="1"/>
          </p:cNvPicPr>
          <p:nvPr/>
        </p:nvPicPr>
        <p:blipFill>
          <a:blip r:embed="rId2"/>
          <a:stretch>
            <a:fillRect/>
          </a:stretch>
        </p:blipFill>
        <p:spPr>
          <a:xfrm>
            <a:off x="2699792" y="3762177"/>
            <a:ext cx="3718513" cy="2475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743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dirty="0" smtClean="0">
                <a:solidFill>
                  <a:srgbClr val="0000AD"/>
                </a:solidFill>
                <a:latin typeface="Cherry Cream Soda"/>
              </a:rPr>
              <a:t>Your Turn!</a:t>
            </a:r>
            <a:endParaRPr lang="en-US" sz="5000" dirty="0">
              <a:solidFill>
                <a:srgbClr val="0000AD"/>
              </a:solidFill>
            </a:endParaRPr>
          </a:p>
        </p:txBody>
      </p:sp>
      <p:sp>
        <p:nvSpPr>
          <p:cNvPr id="7" name="TextBox 6"/>
          <p:cNvSpPr txBox="1"/>
          <p:nvPr/>
        </p:nvSpPr>
        <p:spPr>
          <a:xfrm>
            <a:off x="389450" y="1268760"/>
            <a:ext cx="8253208" cy="861774"/>
          </a:xfrm>
          <a:prstGeom prst="rect">
            <a:avLst/>
          </a:prstGeom>
          <a:noFill/>
        </p:spPr>
        <p:txBody>
          <a:bodyPr wrap="square" rtlCol="0">
            <a:spAutoFit/>
          </a:bodyPr>
          <a:lstStyle/>
          <a:p>
            <a:pPr algn="ctr"/>
            <a:r>
              <a:rPr lang="en-US" sz="2500" dirty="0" smtClean="0">
                <a:latin typeface="Cherry Cream Soda" pitchFamily="2" charset="0"/>
                <a:ea typeface="Cherry Cream Soda" pitchFamily="2" charset="0"/>
              </a:rPr>
              <a:t>Can you name any other movies, TV shows, or novels that use the utopia genre?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12616"/>
            <a:ext cx="2613692" cy="36113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5709">
            <a:off x="2671255" y="2701587"/>
            <a:ext cx="3996919" cy="32624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69546">
            <a:off x="5766017" y="3112084"/>
            <a:ext cx="3092646" cy="2671273"/>
          </a:xfrm>
          <a:prstGeom prst="rect">
            <a:avLst/>
          </a:prstGeom>
        </p:spPr>
      </p:pic>
      <p:sp>
        <p:nvSpPr>
          <p:cNvPr id="9" name="TextBox 8"/>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3761887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b="1" dirty="0" smtClean="0">
                <a:solidFill>
                  <a:srgbClr val="0000AD"/>
                </a:solidFill>
                <a:latin typeface="Aharoni" panose="02010803020104030203" pitchFamily="2" charset="-79"/>
                <a:cs typeface="Aharoni" panose="02010803020104030203" pitchFamily="2" charset="-79"/>
              </a:rPr>
              <a:t>Science Fiction</a:t>
            </a:r>
            <a:endParaRPr lang="en-US" sz="5000" b="1" dirty="0">
              <a:solidFill>
                <a:srgbClr val="0000AD"/>
              </a:solidFill>
              <a:latin typeface="Aharoni" panose="02010803020104030203" pitchFamily="2" charset="-79"/>
              <a:cs typeface="Aharoni" panose="02010803020104030203" pitchFamily="2" charset="-79"/>
            </a:endParaRPr>
          </a:p>
        </p:txBody>
      </p:sp>
      <p:sp>
        <p:nvSpPr>
          <p:cNvPr id="7" name="TextBox 6"/>
          <p:cNvSpPr txBox="1"/>
          <p:nvPr/>
        </p:nvSpPr>
        <p:spPr>
          <a:xfrm>
            <a:off x="509792" y="1268760"/>
            <a:ext cx="8094656"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Aharoni" panose="02010803020104030203" pitchFamily="2" charset="-79"/>
                <a:ea typeface="Cherry Cream Soda" pitchFamily="2" charset="0"/>
                <a:cs typeface="Aharoni" panose="02010803020104030203" pitchFamily="2" charset="-79"/>
              </a:rPr>
              <a:t>genre </a:t>
            </a:r>
            <a:r>
              <a:rPr lang="en-US" sz="2800" dirty="0">
                <a:latin typeface="Aharoni" panose="02010803020104030203" pitchFamily="2" charset="-79"/>
                <a:ea typeface="Cherry Cream Soda" pitchFamily="2" charset="0"/>
                <a:cs typeface="Aharoni" panose="02010803020104030203" pitchFamily="2" charset="-79"/>
              </a:rPr>
              <a:t>of fiction dealing with imaginative content such as futuristic settings, futuristic </a:t>
            </a:r>
            <a:r>
              <a:rPr lang="en-US" sz="2800" dirty="0" smtClean="0">
                <a:latin typeface="Aharoni" panose="02010803020104030203" pitchFamily="2" charset="-79"/>
                <a:ea typeface="Cherry Cream Soda" pitchFamily="2" charset="0"/>
                <a:cs typeface="Aharoni" panose="02010803020104030203" pitchFamily="2" charset="-79"/>
              </a:rPr>
              <a:t>science, </a:t>
            </a:r>
            <a:r>
              <a:rPr lang="en-US" sz="2800" dirty="0">
                <a:latin typeface="Aharoni" panose="02010803020104030203" pitchFamily="2" charset="-79"/>
                <a:ea typeface="Cherry Cream Soda" pitchFamily="2" charset="0"/>
                <a:cs typeface="Aharoni" panose="02010803020104030203" pitchFamily="2" charset="-79"/>
              </a:rPr>
              <a:t>and </a:t>
            </a:r>
            <a:r>
              <a:rPr lang="en-US" sz="2800" dirty="0" smtClean="0">
                <a:latin typeface="Aharoni" panose="02010803020104030203" pitchFamily="2" charset="-79"/>
                <a:ea typeface="Cherry Cream Soda" pitchFamily="2" charset="0"/>
                <a:cs typeface="Aharoni" panose="02010803020104030203" pitchFamily="2" charset="-79"/>
              </a:rPr>
              <a:t>technology</a:t>
            </a:r>
          </a:p>
          <a:p>
            <a:pPr marL="342900" indent="-342900">
              <a:buFont typeface="Arial" panose="020B0604020202020204" pitchFamily="34" charset="0"/>
              <a:buChar char="•"/>
            </a:pPr>
            <a:endParaRPr lang="en-US" sz="2800" dirty="0" smtClean="0">
              <a:latin typeface="Aharoni" panose="02010803020104030203" pitchFamily="2" charset="-79"/>
              <a:ea typeface="Cherry Cream Soda" pitchFamily="2" charset="0"/>
              <a:cs typeface="Aharoni" panose="02010803020104030203" pitchFamily="2" charset="-79"/>
            </a:endParaRPr>
          </a:p>
          <a:p>
            <a:pPr marL="342900" indent="-342900">
              <a:buFont typeface="Arial" panose="020B0604020202020204" pitchFamily="34" charset="0"/>
              <a:buChar char="•"/>
            </a:pPr>
            <a:r>
              <a:rPr lang="en-US" sz="2800" dirty="0" smtClean="0">
                <a:latin typeface="Aharoni" panose="02010803020104030203" pitchFamily="2" charset="-79"/>
                <a:ea typeface="Cherry Cream Soda" pitchFamily="2" charset="0"/>
                <a:cs typeface="Aharoni" panose="02010803020104030203" pitchFamily="2" charset="-79"/>
              </a:rPr>
              <a:t>its </a:t>
            </a:r>
            <a:r>
              <a:rPr lang="en-US" sz="2800" dirty="0">
                <a:latin typeface="Aharoni" panose="02010803020104030203" pitchFamily="2" charset="-79"/>
                <a:ea typeface="Cherry Cream Soda" pitchFamily="2" charset="0"/>
                <a:cs typeface="Aharoni" panose="02010803020104030203" pitchFamily="2" charset="-79"/>
              </a:rPr>
              <a:t>imaginary elements are largely </a:t>
            </a:r>
            <a:r>
              <a:rPr lang="en-US" sz="2800" dirty="0" smtClean="0">
                <a:latin typeface="Aharoni" panose="02010803020104030203" pitchFamily="2" charset="-79"/>
                <a:ea typeface="Cherry Cream Soda" pitchFamily="2" charset="0"/>
                <a:cs typeface="Aharoni" panose="02010803020104030203" pitchFamily="2" charset="-79"/>
              </a:rPr>
              <a:t>possible</a:t>
            </a:r>
            <a:endParaRPr lang="en-US" sz="2800" dirty="0">
              <a:effectLst/>
              <a:latin typeface="Aharoni" panose="02010803020104030203" pitchFamily="2" charset="-79"/>
              <a:ea typeface="Cherry Cream Soda" pitchFamily="2" charset="0"/>
              <a:cs typeface="Aharoni" panose="02010803020104030203" pitchFamily="2" charset="-79"/>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7682" y="3448620"/>
            <a:ext cx="2426766" cy="3076724"/>
          </a:xfrm>
          <a:prstGeom prst="rect">
            <a:avLst/>
          </a:prstGeom>
        </p:spPr>
      </p:pic>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31167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dirty="0" smtClean="0">
                <a:solidFill>
                  <a:srgbClr val="0000AD"/>
                </a:solidFill>
                <a:latin typeface="Cherry Cream Soda"/>
              </a:rPr>
              <a:t>Your Turn!</a:t>
            </a:r>
            <a:endParaRPr lang="en-US" sz="5000" dirty="0">
              <a:solidFill>
                <a:srgbClr val="0000AD"/>
              </a:solidFill>
            </a:endParaRPr>
          </a:p>
        </p:txBody>
      </p:sp>
      <p:sp>
        <p:nvSpPr>
          <p:cNvPr id="7" name="TextBox 6"/>
          <p:cNvSpPr txBox="1"/>
          <p:nvPr/>
        </p:nvSpPr>
        <p:spPr>
          <a:xfrm>
            <a:off x="389450" y="1268760"/>
            <a:ext cx="8253208" cy="861774"/>
          </a:xfrm>
          <a:prstGeom prst="rect">
            <a:avLst/>
          </a:prstGeom>
          <a:noFill/>
        </p:spPr>
        <p:txBody>
          <a:bodyPr wrap="square" rtlCol="0">
            <a:spAutoFit/>
          </a:bodyPr>
          <a:lstStyle/>
          <a:p>
            <a:pPr algn="ctr"/>
            <a:r>
              <a:rPr lang="en-US" sz="2500" dirty="0" smtClean="0">
                <a:latin typeface="Cherry Cream Soda" pitchFamily="2" charset="0"/>
                <a:ea typeface="Cherry Cream Soda" pitchFamily="2" charset="0"/>
              </a:rPr>
              <a:t>Can you name any other movies, TV shows, or novels that use the science fiction genre?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12616"/>
            <a:ext cx="2613692" cy="36113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5709">
            <a:off x="2671255" y="2701587"/>
            <a:ext cx="3996919" cy="32624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69546">
            <a:off x="5766017" y="3112084"/>
            <a:ext cx="3092646" cy="2671273"/>
          </a:xfrm>
          <a:prstGeom prst="rect">
            <a:avLst/>
          </a:prstGeom>
        </p:spPr>
      </p:pic>
      <p:sp>
        <p:nvSpPr>
          <p:cNvPr id="9" name="TextBox 8"/>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spTree>
    <p:extLst>
      <p:ext uri="{BB962C8B-B14F-4D97-AF65-F5344CB8AC3E}">
        <p14:creationId xmlns:p14="http://schemas.microsoft.com/office/powerpoint/2010/main" val="61832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553200"/>
          </a:xfrm>
          <a:prstGeom prst="rect">
            <a:avLst/>
          </a:prstGeom>
          <a:noFill/>
          <a:ln w="4445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5" name="Rectangle 4"/>
          <p:cNvSpPr/>
          <p:nvPr/>
        </p:nvSpPr>
        <p:spPr>
          <a:xfrm>
            <a:off x="381000" y="381000"/>
            <a:ext cx="8382000" cy="6059744"/>
          </a:xfrm>
          <a:prstGeom prst="rect">
            <a:avLst/>
          </a:prstGeom>
          <a:noFill/>
          <a:ln w="101600">
            <a:solidFill>
              <a:srgbClr val="E3B63B"/>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6" name="TextBox 5"/>
          <p:cNvSpPr txBox="1"/>
          <p:nvPr/>
        </p:nvSpPr>
        <p:spPr>
          <a:xfrm>
            <a:off x="723900" y="478994"/>
            <a:ext cx="7696200" cy="861774"/>
          </a:xfrm>
          <a:prstGeom prst="rect">
            <a:avLst/>
          </a:prstGeom>
          <a:noFill/>
        </p:spPr>
        <p:txBody>
          <a:bodyPr wrap="square" rtlCol="0">
            <a:spAutoFit/>
          </a:bodyPr>
          <a:lstStyle/>
          <a:p>
            <a:pPr algn="ctr"/>
            <a:r>
              <a:rPr lang="en-US" sz="5000" b="1" u="sng" dirty="0" smtClean="0">
                <a:solidFill>
                  <a:srgbClr val="0000AD"/>
                </a:solidFill>
                <a:latin typeface="Cherry Cream Soda"/>
              </a:rPr>
              <a:t>The Giver</a:t>
            </a:r>
            <a:endParaRPr lang="en-US" sz="5000" b="1" u="sng" dirty="0">
              <a:solidFill>
                <a:srgbClr val="0000AD"/>
              </a:solidFill>
            </a:endParaRPr>
          </a:p>
        </p:txBody>
      </p:sp>
      <p:sp>
        <p:nvSpPr>
          <p:cNvPr id="7" name="TextBox 6"/>
          <p:cNvSpPr txBox="1"/>
          <p:nvPr/>
        </p:nvSpPr>
        <p:spPr>
          <a:xfrm>
            <a:off x="389450" y="1268760"/>
            <a:ext cx="8253208" cy="1631216"/>
          </a:xfrm>
          <a:prstGeom prst="rect">
            <a:avLst/>
          </a:prstGeom>
          <a:noFill/>
        </p:spPr>
        <p:txBody>
          <a:bodyPr wrap="square" rtlCol="0">
            <a:spAutoFit/>
          </a:bodyPr>
          <a:lstStyle/>
          <a:p>
            <a:pPr algn="ctr"/>
            <a:r>
              <a:rPr lang="en-US" sz="2500" u="sng" dirty="0" smtClean="0">
                <a:latin typeface="Cherry Cream Soda" pitchFamily="2" charset="0"/>
                <a:ea typeface="Cherry Cream Soda" pitchFamily="2" charset="0"/>
              </a:rPr>
              <a:t>The Giver </a:t>
            </a:r>
            <a:r>
              <a:rPr lang="en-US" sz="2500" dirty="0" smtClean="0">
                <a:latin typeface="Cherry Cream Soda" pitchFamily="2" charset="0"/>
                <a:ea typeface="Cherry Cream Soda" pitchFamily="2" charset="0"/>
              </a:rPr>
              <a:t>follows conventions from each of these genres.  As we are reading, consider which characteristics of a utopia, dystopia, and science fiction are present in this novel.</a:t>
            </a:r>
          </a:p>
        </p:txBody>
      </p:sp>
      <p:sp>
        <p:nvSpPr>
          <p:cNvPr id="8" name="TextBox 7"/>
          <p:cNvSpPr txBox="1"/>
          <p:nvPr/>
        </p:nvSpPr>
        <p:spPr>
          <a:xfrm>
            <a:off x="539552" y="6165304"/>
            <a:ext cx="1224136" cy="261610"/>
          </a:xfrm>
          <a:prstGeom prst="rect">
            <a:avLst/>
          </a:prstGeom>
          <a:noFill/>
        </p:spPr>
        <p:txBody>
          <a:bodyPr wrap="square" rtlCol="0">
            <a:spAutoFit/>
          </a:bodyPr>
          <a:lstStyle/>
          <a:p>
            <a:r>
              <a:rPr lang="en-US" sz="1100" dirty="0"/>
              <a:t>© Presto </a:t>
            </a:r>
            <a:r>
              <a:rPr lang="en-US" sz="1100" dirty="0" smtClean="0"/>
              <a:t>Plans</a:t>
            </a:r>
            <a:endParaRPr lang="en-US" sz="1100" b="1" dirty="0"/>
          </a:p>
        </p:txBody>
      </p:sp>
      <p:pic>
        <p:nvPicPr>
          <p:cNvPr id="2" name="Picture 1" descr="AP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2899976"/>
            <a:ext cx="3672452" cy="3958024"/>
          </a:xfrm>
          <a:prstGeom prst="rect">
            <a:avLst/>
          </a:prstGeom>
        </p:spPr>
      </p:pic>
    </p:spTree>
    <p:extLst>
      <p:ext uri="{BB962C8B-B14F-4D97-AF65-F5344CB8AC3E}">
        <p14:creationId xmlns:p14="http://schemas.microsoft.com/office/powerpoint/2010/main" val="468235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TotalTime>
  <Words>609</Words>
  <Application>Microsoft Office PowerPoint</Application>
  <PresentationFormat>On-screen Show (4:3)</PresentationFormat>
  <Paragraphs>68</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Aharoni</vt:lpstr>
      <vt:lpstr>Arial</vt:lpstr>
      <vt:lpstr>Cherry Cream Soda</vt:lpstr>
      <vt:lpstr>Calibri</vt:lpstr>
      <vt:lpstr>Berlin Sans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Teacher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Bonnie Collins</dc:creator>
  <cp:lastModifiedBy>Tolly Garrison</cp:lastModifiedBy>
  <cp:revision>31</cp:revision>
  <dcterms:created xsi:type="dcterms:W3CDTF">2013-10-17T23:48:14Z</dcterms:created>
  <dcterms:modified xsi:type="dcterms:W3CDTF">2015-05-04T17:20:09Z</dcterms:modified>
</cp:coreProperties>
</file>