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8" r:id="rId1"/>
  </p:sldMasterIdLst>
  <p:notesMasterIdLst>
    <p:notesMasterId r:id="rId18"/>
  </p:notesMasterIdLst>
  <p:sldIdLst>
    <p:sldId id="256" r:id="rId2"/>
    <p:sldId id="269" r:id="rId3"/>
    <p:sldId id="258" r:id="rId4"/>
    <p:sldId id="259" r:id="rId5"/>
    <p:sldId id="260" r:id="rId6"/>
    <p:sldId id="261" r:id="rId7"/>
    <p:sldId id="262" r:id="rId8"/>
    <p:sldId id="263" r:id="rId9"/>
    <p:sldId id="275" r:id="rId10"/>
    <p:sldId id="264" r:id="rId11"/>
    <p:sldId id="265" r:id="rId12"/>
    <p:sldId id="270" r:id="rId13"/>
    <p:sldId id="271" r:id="rId14"/>
    <p:sldId id="272" r:id="rId15"/>
    <p:sldId id="273" r:id="rId16"/>
    <p:sldId id="27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B627F2-CC4F-CA41-B1A7-12EB62CA79E5}" type="datetimeFigureOut">
              <a:rPr lang="en-US" smtClean="0"/>
              <a:pPr/>
              <a:t>11/23/2015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6B7507-D21E-7E4C-A8A5-2B91F31F9364}" type="slidenum">
              <a:rPr lang="en-US" smtClean="0"/>
              <a:pPr/>
              <a:t>‹#›</a:t>
            </a:fld>
            <a:endParaRPr lang="en-US"/>
          </a:p>
        </p:txBody>
      </p:sp>
    </p:spTree>
    <p:extLst>
      <p:ext uri="{BB962C8B-B14F-4D97-AF65-F5344CB8AC3E}">
        <p14:creationId xmlns:p14="http://schemas.microsoft.com/office/powerpoint/2010/main" val="29681470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Into: have students</a:t>
            </a:r>
            <a:r>
              <a:rPr lang="en-US" baseline="0" dirty="0" smtClean="0"/>
              <a:t> discuss the conflict occurring in each picture. Transition into the learning objective “These are two representations of conflict” </a:t>
            </a:r>
            <a:endParaRPr lang="en-US" dirty="0"/>
          </a:p>
        </p:txBody>
      </p:sp>
      <p:sp>
        <p:nvSpPr>
          <p:cNvPr id="4" name="Slide Number Placeholder 3"/>
          <p:cNvSpPr>
            <a:spLocks noGrp="1"/>
          </p:cNvSpPr>
          <p:nvPr>
            <p:ph type="sldNum" sz="quarter" idx="10"/>
          </p:nvPr>
        </p:nvSpPr>
        <p:spPr/>
        <p:txBody>
          <a:bodyPr/>
          <a:lstStyle/>
          <a:p>
            <a:fld id="{5F6B7507-D21E-7E4C-A8A5-2B91F31F9364}" type="slidenum">
              <a:rPr lang="en-US" smtClean="0"/>
              <a:pPr/>
              <a:t>2</a:t>
            </a:fld>
            <a:endParaRPr lang="en-US"/>
          </a:p>
        </p:txBody>
      </p:sp>
    </p:spTree>
    <p:extLst>
      <p:ext uri="{BB962C8B-B14F-4D97-AF65-F5344CB8AC3E}">
        <p14:creationId xmlns:p14="http://schemas.microsoft.com/office/powerpoint/2010/main" val="2798495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for volunteers</a:t>
            </a:r>
            <a:r>
              <a:rPr lang="en-US" baseline="0" dirty="0" smtClean="0"/>
              <a:t> to read the learning objective aloud to the class.</a:t>
            </a:r>
            <a:endParaRPr lang="en-US" dirty="0"/>
          </a:p>
        </p:txBody>
      </p:sp>
      <p:sp>
        <p:nvSpPr>
          <p:cNvPr id="4" name="Slide Number Placeholder 3"/>
          <p:cNvSpPr>
            <a:spLocks noGrp="1"/>
          </p:cNvSpPr>
          <p:nvPr>
            <p:ph type="sldNum" sz="quarter" idx="10"/>
          </p:nvPr>
        </p:nvSpPr>
        <p:spPr/>
        <p:txBody>
          <a:bodyPr/>
          <a:lstStyle/>
          <a:p>
            <a:fld id="{5F6B7507-D21E-7E4C-A8A5-2B91F31F9364}" type="slidenum">
              <a:rPr lang="en-US" smtClean="0"/>
              <a:pPr/>
              <a:t>3</a:t>
            </a:fld>
            <a:endParaRPr lang="en-US"/>
          </a:p>
        </p:txBody>
      </p:sp>
    </p:spTree>
    <p:extLst>
      <p:ext uri="{BB962C8B-B14F-4D97-AF65-F5344CB8AC3E}">
        <p14:creationId xmlns:p14="http://schemas.microsoft.com/office/powerpoint/2010/main" val="3019292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beginning</a:t>
            </a:r>
            <a:r>
              <a:rPr lang="en-US" baseline="0" dirty="0" smtClean="0"/>
              <a:t> the lesson review these terms with students. Have students read these review items out loud with a partner sitting next to them to help retention.</a:t>
            </a:r>
            <a:endParaRPr lang="en-US" dirty="0"/>
          </a:p>
        </p:txBody>
      </p:sp>
      <p:sp>
        <p:nvSpPr>
          <p:cNvPr id="4" name="Slide Number Placeholder 3"/>
          <p:cNvSpPr>
            <a:spLocks noGrp="1"/>
          </p:cNvSpPr>
          <p:nvPr>
            <p:ph type="sldNum" sz="quarter" idx="10"/>
          </p:nvPr>
        </p:nvSpPr>
        <p:spPr/>
        <p:txBody>
          <a:bodyPr/>
          <a:lstStyle/>
          <a:p>
            <a:fld id="{5F6B7507-D21E-7E4C-A8A5-2B91F31F9364}" type="slidenum">
              <a:rPr lang="en-US" smtClean="0"/>
              <a:pPr/>
              <a:t>4</a:t>
            </a:fld>
            <a:endParaRPr lang="en-US"/>
          </a:p>
        </p:txBody>
      </p:sp>
    </p:spTree>
    <p:extLst>
      <p:ext uri="{BB962C8B-B14F-4D97-AF65-F5344CB8AC3E}">
        <p14:creationId xmlns:p14="http://schemas.microsoft.com/office/powerpoint/2010/main" val="3241576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Direct</a:t>
            </a:r>
            <a:r>
              <a:rPr lang="en-US" baseline="0" dirty="0" smtClean="0"/>
              <a:t> Instruction: Read through the graphic organizer with students. Break down the two main categories of conflict. Then what characterizes each category.</a:t>
            </a:r>
            <a:endParaRPr lang="en-US" dirty="0"/>
          </a:p>
        </p:txBody>
      </p:sp>
      <p:sp>
        <p:nvSpPr>
          <p:cNvPr id="4" name="Slide Number Placeholder 3"/>
          <p:cNvSpPr>
            <a:spLocks noGrp="1"/>
          </p:cNvSpPr>
          <p:nvPr>
            <p:ph type="sldNum" sz="quarter" idx="10"/>
          </p:nvPr>
        </p:nvSpPr>
        <p:spPr/>
        <p:txBody>
          <a:bodyPr/>
          <a:lstStyle/>
          <a:p>
            <a:fld id="{5F6B7507-D21E-7E4C-A8A5-2B91F31F9364}" type="slidenum">
              <a:rPr lang="en-US" smtClean="0"/>
              <a:pPr/>
              <a:t>5</a:t>
            </a:fld>
            <a:endParaRPr lang="en-US"/>
          </a:p>
        </p:txBody>
      </p:sp>
    </p:spTree>
    <p:extLst>
      <p:ext uri="{BB962C8B-B14F-4D97-AF65-F5344CB8AC3E}">
        <p14:creationId xmlns:p14="http://schemas.microsoft.com/office/powerpoint/2010/main" val="2360496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Model: Think aloud process</a:t>
            </a:r>
            <a:r>
              <a:rPr lang="en-US" baseline="0" dirty="0" smtClean="0"/>
              <a:t> to determine what type of conflict this is.</a:t>
            </a:r>
            <a:endParaRPr lang="en-US" dirty="0"/>
          </a:p>
        </p:txBody>
      </p:sp>
      <p:sp>
        <p:nvSpPr>
          <p:cNvPr id="4" name="Slide Number Placeholder 3"/>
          <p:cNvSpPr>
            <a:spLocks noGrp="1"/>
          </p:cNvSpPr>
          <p:nvPr>
            <p:ph type="sldNum" sz="quarter" idx="10"/>
          </p:nvPr>
        </p:nvSpPr>
        <p:spPr/>
        <p:txBody>
          <a:bodyPr/>
          <a:lstStyle/>
          <a:p>
            <a:fld id="{5F6B7507-D21E-7E4C-A8A5-2B91F31F9364}" type="slidenum">
              <a:rPr lang="en-US" smtClean="0"/>
              <a:pPr/>
              <a:t>6</a:t>
            </a:fld>
            <a:endParaRPr lang="en-US"/>
          </a:p>
        </p:txBody>
      </p:sp>
    </p:spTree>
    <p:extLst>
      <p:ext uri="{BB962C8B-B14F-4D97-AF65-F5344CB8AC3E}">
        <p14:creationId xmlns:p14="http://schemas.microsoft.com/office/powerpoint/2010/main" val="3640441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Model</a:t>
            </a:r>
            <a:r>
              <a:rPr lang="en-US" baseline="0" dirty="0" smtClean="0"/>
              <a:t> Expert Thinking. Tell students that to determine the conflict in the first example you asked yourself “somebody, wanted, but , so” </a:t>
            </a:r>
          </a:p>
          <a:p>
            <a:r>
              <a:rPr lang="en-US" baseline="0" dirty="0" smtClean="0"/>
              <a:t>Have </a:t>
            </a:r>
            <a:r>
              <a:rPr lang="en-US" baseline="0" dirty="0" err="1" smtClean="0"/>
              <a:t>studetns</a:t>
            </a:r>
            <a:r>
              <a:rPr lang="en-US" baseline="0" dirty="0" smtClean="0"/>
              <a:t> read over the steps with a partner to help retention.</a:t>
            </a:r>
            <a:endParaRPr lang="en-US" dirty="0"/>
          </a:p>
        </p:txBody>
      </p:sp>
      <p:sp>
        <p:nvSpPr>
          <p:cNvPr id="4" name="Slide Number Placeholder 3"/>
          <p:cNvSpPr>
            <a:spLocks noGrp="1"/>
          </p:cNvSpPr>
          <p:nvPr>
            <p:ph type="sldNum" sz="quarter" idx="10"/>
          </p:nvPr>
        </p:nvSpPr>
        <p:spPr/>
        <p:txBody>
          <a:bodyPr/>
          <a:lstStyle/>
          <a:p>
            <a:fld id="{5F6B7507-D21E-7E4C-A8A5-2B91F31F9364}" type="slidenum">
              <a:rPr lang="en-US" smtClean="0"/>
              <a:pPr/>
              <a:t>7</a:t>
            </a:fld>
            <a:endParaRPr lang="en-US"/>
          </a:p>
        </p:txBody>
      </p:sp>
    </p:spTree>
    <p:extLst>
      <p:ext uri="{BB962C8B-B14F-4D97-AF65-F5344CB8AC3E}">
        <p14:creationId xmlns:p14="http://schemas.microsoft.com/office/powerpoint/2010/main" val="2638460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Model #2: Model the “steps” using</a:t>
            </a:r>
            <a:r>
              <a:rPr lang="en-US" baseline="0" dirty="0" smtClean="0"/>
              <a:t> a second example.</a:t>
            </a:r>
            <a:endParaRPr lang="en-US" dirty="0"/>
          </a:p>
        </p:txBody>
      </p:sp>
      <p:sp>
        <p:nvSpPr>
          <p:cNvPr id="4" name="Slide Number Placeholder 3"/>
          <p:cNvSpPr>
            <a:spLocks noGrp="1"/>
          </p:cNvSpPr>
          <p:nvPr>
            <p:ph type="sldNum" sz="quarter" idx="10"/>
          </p:nvPr>
        </p:nvSpPr>
        <p:spPr/>
        <p:txBody>
          <a:bodyPr/>
          <a:lstStyle/>
          <a:p>
            <a:fld id="{5F6B7507-D21E-7E4C-A8A5-2B91F31F9364}" type="slidenum">
              <a:rPr lang="en-US" smtClean="0"/>
              <a:pPr/>
              <a:t>8</a:t>
            </a:fld>
            <a:endParaRPr lang="en-US"/>
          </a:p>
        </p:txBody>
      </p:sp>
    </p:spTree>
    <p:extLst>
      <p:ext uri="{BB962C8B-B14F-4D97-AF65-F5344CB8AC3E}">
        <p14:creationId xmlns:p14="http://schemas.microsoft.com/office/powerpoint/2010/main" val="1802517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a:t>
            </a:r>
            <a:r>
              <a:rPr lang="en-US" baseline="0" dirty="0" smtClean="0"/>
              <a:t> the whiteboards to complete the guided practice. Have students complete the “somebody, wanted, but, so” graphic organizer to practice determining what type of conflict is being given.</a:t>
            </a:r>
            <a:endParaRPr lang="en-US" dirty="0"/>
          </a:p>
        </p:txBody>
      </p:sp>
      <p:sp>
        <p:nvSpPr>
          <p:cNvPr id="4" name="Slide Number Placeholder 3"/>
          <p:cNvSpPr>
            <a:spLocks noGrp="1"/>
          </p:cNvSpPr>
          <p:nvPr>
            <p:ph type="sldNum" sz="quarter" idx="10"/>
          </p:nvPr>
        </p:nvSpPr>
        <p:spPr/>
        <p:txBody>
          <a:bodyPr/>
          <a:lstStyle/>
          <a:p>
            <a:fld id="{5F6B7507-D21E-7E4C-A8A5-2B91F31F9364}" type="slidenum">
              <a:rPr lang="en-US" smtClean="0"/>
              <a:pPr/>
              <a:t>10</a:t>
            </a:fld>
            <a:endParaRPr lang="en-US"/>
          </a:p>
        </p:txBody>
      </p:sp>
    </p:spTree>
    <p:extLst>
      <p:ext uri="{BB962C8B-B14F-4D97-AF65-F5344CB8AC3E}">
        <p14:creationId xmlns:p14="http://schemas.microsoft.com/office/powerpoint/2010/main" val="130527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Big Idea Retention Questions: Have</a:t>
            </a:r>
            <a:r>
              <a:rPr lang="en-US" baseline="0" dirty="0" smtClean="0"/>
              <a:t> students answer the following questions aloud. I take volunteers and pay them using cub cash from my token economy system. </a:t>
            </a:r>
            <a:endParaRPr lang="en-US" dirty="0"/>
          </a:p>
        </p:txBody>
      </p:sp>
      <p:sp>
        <p:nvSpPr>
          <p:cNvPr id="4" name="Slide Number Placeholder 3"/>
          <p:cNvSpPr>
            <a:spLocks noGrp="1"/>
          </p:cNvSpPr>
          <p:nvPr>
            <p:ph type="sldNum" sz="quarter" idx="10"/>
          </p:nvPr>
        </p:nvSpPr>
        <p:spPr/>
        <p:txBody>
          <a:bodyPr/>
          <a:lstStyle/>
          <a:p>
            <a:fld id="{5F6B7507-D21E-7E4C-A8A5-2B91F31F9364}" type="slidenum">
              <a:rPr lang="en-US" smtClean="0"/>
              <a:pPr/>
              <a:t>16</a:t>
            </a:fld>
            <a:endParaRPr lang="en-US"/>
          </a:p>
        </p:txBody>
      </p:sp>
    </p:spTree>
    <p:extLst>
      <p:ext uri="{BB962C8B-B14F-4D97-AF65-F5344CB8AC3E}">
        <p14:creationId xmlns:p14="http://schemas.microsoft.com/office/powerpoint/2010/main" val="23715241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17"/>
          <p:cNvGrpSpPr/>
          <p:nvPr/>
        </p:nvGrpSpPr>
        <p:grpSpPr>
          <a:xfrm>
            <a:off x="486873" y="411480"/>
            <a:ext cx="8170255" cy="6035040"/>
            <a:chOff x="486873" y="411480"/>
            <a:chExt cx="8170255" cy="6035040"/>
          </a:xfrm>
        </p:grpSpPr>
        <p:pic>
          <p:nvPicPr>
            <p:cNvPr id="12" name="Picture 11"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14" name="Rectangle 13"/>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73741" y="6122894"/>
            <a:ext cx="2133600" cy="259317"/>
          </a:xfrm>
        </p:spPr>
        <p:txBody>
          <a:bodyPr/>
          <a:lstStyle/>
          <a:p>
            <a:fld id="{75039ECB-6649-0E4B-B0BE-0BF559F4746E}" type="datetimeFigureOut">
              <a:rPr lang="en-US" smtClean="0"/>
              <a:pPr/>
              <a:t>11/23/2015</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33"/>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039ECB-6649-0E4B-B0BE-0BF559F4746E}"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5A77F-691E-6743-B1D1-879E02D16200}" type="slidenum">
              <a:rPr lang="en-US" smtClean="0"/>
              <a:pPr/>
              <a:t>‹#›</a:t>
            </a:fld>
            <a:endParaRPr lang="en-US"/>
          </a:p>
        </p:txBody>
      </p:sp>
      <p:sp>
        <p:nvSpPr>
          <p:cNvPr id="15" name="Rectangle 14"/>
          <p:cNvSpPr/>
          <p:nvPr/>
        </p:nvSpPr>
        <p:spPr>
          <a:xfrm rot="10800000">
            <a:off x="258763" y="1594462"/>
            <a:ext cx="357530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Click icon to add picture</a:t>
            </a:r>
            <a:endParaRPr/>
          </a:p>
        </p:txBody>
      </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32"/>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5" name="Rectangle 34"/>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5039ECB-6649-0E4B-B0BE-0BF559F4746E}"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5A77F-691E-6743-B1D1-879E02D1620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8"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30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5039ECB-6649-0E4B-B0BE-0BF559F4746E}"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5A77F-691E-6743-B1D1-879E02D16200}" type="slidenum">
              <a:rPr lang="en-US" smtClean="0"/>
              <a:pPr/>
              <a:t>‹#›</a:t>
            </a:fld>
            <a:endParaRPr lang="en-US"/>
          </a:p>
        </p:txBody>
      </p:sp>
      <p:sp>
        <p:nvSpPr>
          <p:cNvPr id="15" name="Rectangle 14"/>
          <p:cNvSpPr/>
          <p:nvPr/>
        </p:nvSpPr>
        <p:spPr>
          <a:xfrm>
            <a:off x="256032" y="42031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19"/>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5039ECB-6649-0E4B-B0BE-0BF559F4746E}"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5A77F-691E-6743-B1D1-879E02D1620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9"/>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5039ECB-6649-0E4B-B0BE-0BF559F4746E}"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5A77F-691E-6743-B1D1-879E02D16200}" type="slidenum">
              <a:rPr lang="en-US" smtClean="0"/>
              <a:pPr/>
              <a:t>‹#›</a:t>
            </a:fld>
            <a:endParaRPr lang="en-US"/>
          </a:p>
        </p:txBody>
      </p:sp>
      <p:sp>
        <p:nvSpPr>
          <p:cNvPr id="26" name="Rectangle 25"/>
          <p:cNvSpPr/>
          <p:nvPr/>
        </p:nvSpPr>
        <p:spPr>
          <a:xfrm rot="5400000">
            <a:off x="4242277"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15"/>
          <p:cNvGrpSpPr/>
          <p:nvPr/>
        </p:nvGrpSpPr>
        <p:grpSpPr>
          <a:xfrm>
            <a:off x="182880" y="173699"/>
            <a:ext cx="8778240" cy="6510602"/>
            <a:chOff x="182880" y="173699"/>
            <a:chExt cx="8778240" cy="6510602"/>
          </a:xfrm>
        </p:grpSpPr>
        <p:pic>
          <p:nvPicPr>
            <p:cNvPr id="17" name="Picture 16"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5039ECB-6649-0E4B-B0BE-0BF559F4746E}"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5A77F-691E-6743-B1D1-879E02D162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7" name="Picture 6"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69259" y="6122894"/>
            <a:ext cx="2133600" cy="259317"/>
          </a:xfrm>
        </p:spPr>
        <p:txBody>
          <a:bodyPr/>
          <a:lstStyle/>
          <a:p>
            <a:fld id="{75039ECB-6649-0E4B-B0BE-0BF559F4746E}" type="datetimeFigureOut">
              <a:rPr lang="en-US" smtClean="0"/>
              <a:pPr/>
              <a:t>11/23/2015</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23"/>
          <p:cNvGrpSpPr/>
          <p:nvPr/>
        </p:nvGrpSpPr>
        <p:grpSpPr>
          <a:xfrm>
            <a:off x="182880" y="173699"/>
            <a:ext cx="8778240" cy="6510602"/>
            <a:chOff x="182880" y="173699"/>
            <a:chExt cx="8778240" cy="6510602"/>
          </a:xfrm>
        </p:grpSpPr>
        <p:pic>
          <p:nvPicPr>
            <p:cNvPr id="25" name="Picture 2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039ECB-6649-0E4B-B0BE-0BF559F4746E}"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5A77F-691E-6743-B1D1-879E02D162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182880" y="173699"/>
            <a:ext cx="8778240" cy="6510602"/>
            <a:chOff x="182880" y="173699"/>
            <a:chExt cx="8778240" cy="6510602"/>
          </a:xfrm>
        </p:grpSpPr>
        <p:pic>
          <p:nvPicPr>
            <p:cNvPr id="15" name="Picture 1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9" name="Rectangle 18"/>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5039ECB-6649-0E4B-B0BE-0BF559F4746E}"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5A77F-691E-6743-B1D1-879E02D162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16"/>
          <p:cNvGrpSpPr/>
          <p:nvPr/>
        </p:nvGrpSpPr>
        <p:grpSpPr>
          <a:xfrm>
            <a:off x="182880" y="173699"/>
            <a:ext cx="8778240" cy="6510602"/>
            <a:chOff x="182880" y="173699"/>
            <a:chExt cx="8778240" cy="6510602"/>
          </a:xfrm>
        </p:grpSpPr>
        <p:pic>
          <p:nvPicPr>
            <p:cNvPr id="18" name="Picture 1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1"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2" name="Rectangle 21"/>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75039ECB-6649-0E4B-B0BE-0BF559F4746E}" type="datetimeFigureOut">
              <a:rPr lang="en-US" smtClean="0"/>
              <a:pPr/>
              <a:t>11/23/2015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25A77F-691E-6743-B1D1-879E02D16200}" type="slidenum">
              <a:rPr lang="en-US" smtClean="0"/>
              <a:pPr/>
              <a:t>‹#›</a:t>
            </a:fld>
            <a:endParaRPr lang="en-US"/>
          </a:p>
        </p:txBody>
      </p:sp>
      <p:cxnSp>
        <p:nvCxnSpPr>
          <p:cNvPr id="30" name="Straight Connector 29"/>
          <p:cNvCxnSpPr/>
          <p:nvPr/>
        </p:nvCxnSpPr>
        <p:spPr>
          <a:xfrm rot="16200000" flipH="1">
            <a:off x="2217480" y="4026438"/>
            <a:ext cx="4711326" cy="2286"/>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p:nvCxnSpPr>
        <p:spPr>
          <a:xfrm rot="16200000" flipH="1">
            <a:off x="2217480" y="4026438"/>
            <a:ext cx="4711326" cy="2286"/>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18"/>
          <p:cNvGrpSpPr/>
          <p:nvPr/>
        </p:nvGrpSpPr>
        <p:grpSpPr>
          <a:xfrm>
            <a:off x="182880" y="173699"/>
            <a:ext cx="8778240" cy="6510602"/>
            <a:chOff x="182880" y="173699"/>
            <a:chExt cx="8778240" cy="6510602"/>
          </a:xfrm>
        </p:grpSpPr>
        <p:pic>
          <p:nvPicPr>
            <p:cNvPr id="20" name="Picture 19"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7"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4" name="Rectangle 23"/>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5039ECB-6649-0E4B-B0BE-0BF559F4746E}" type="datetimeFigureOut">
              <a:rPr lang="en-US" smtClean="0"/>
              <a:pPr/>
              <a:t>11/23/2015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25A77F-691E-6743-B1D1-879E02D162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17"/>
          <p:cNvGrpSpPr/>
          <p:nvPr/>
        </p:nvGrpSpPr>
        <p:grpSpPr>
          <a:xfrm>
            <a:off x="182880" y="173699"/>
            <a:ext cx="8778240" cy="6510602"/>
            <a:chOff x="182880" y="173699"/>
            <a:chExt cx="8778240" cy="6510602"/>
          </a:xfrm>
        </p:grpSpPr>
        <p:pic>
          <p:nvPicPr>
            <p:cNvPr id="19" name="Picture 18"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p:nvPr/>
          </p:nvGrpSpPr>
          <p:grpSpPr>
            <a:xfrm>
              <a:off x="256032" y="237744"/>
              <a:ext cx="8622792" cy="6364224"/>
              <a:chOff x="247157" y="247430"/>
              <a:chExt cx="8622792" cy="6364224"/>
            </a:xfrm>
          </p:grpSpPr>
          <p:sp>
            <p:nvSpPr>
              <p:cNvPr id="21" name="Rectangle 20"/>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2" name="Straight Connector 21"/>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5039ECB-6649-0E4B-B0BE-0BF559F4746E}" type="datetimeFigureOut">
              <a:rPr lang="en-US" smtClean="0"/>
              <a:pPr/>
              <a:t>11/23/2015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25A77F-691E-6743-B1D1-879E02D162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33"/>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8" name="Picture 2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0" name="Rectangle 2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5039ECB-6649-0E4B-B0BE-0BF559F4746E}"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5039ECB-6649-0E4B-B0BE-0BF559F4746E}" type="datetimeFigureOut">
              <a:rPr lang="en-US" smtClean="0"/>
              <a:pPr/>
              <a:t>11/23/2015</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E825A77F-691E-6743-B1D1-879E02D1620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d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Conflict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Practice</a:t>
            </a:r>
            <a:endParaRPr lang="en-US" dirty="0"/>
          </a:p>
        </p:txBody>
      </p:sp>
      <p:sp>
        <p:nvSpPr>
          <p:cNvPr id="3" name="Content Placeholder 2"/>
          <p:cNvSpPr>
            <a:spLocks noGrp="1"/>
          </p:cNvSpPr>
          <p:nvPr>
            <p:ph idx="1"/>
          </p:nvPr>
        </p:nvSpPr>
        <p:spPr/>
        <p:txBody>
          <a:bodyPr/>
          <a:lstStyle/>
          <a:p>
            <a:r>
              <a:rPr lang="en-US" dirty="0" smtClean="0"/>
              <a:t>#1: Martha wants to go away for school. She </a:t>
            </a:r>
            <a:r>
              <a:rPr lang="en-US" dirty="0"/>
              <a:t>is offered a partial ride to a boarding school in Japan and a full ride to a boarding school in Pennsylvania. She doesn't know which opportunity she should choose</a:t>
            </a:r>
            <a:r>
              <a:rPr lang="en-US" dirty="0" smtClean="0"/>
              <a:t>.</a:t>
            </a:r>
          </a:p>
          <a:p>
            <a:r>
              <a:rPr lang="en-US" dirty="0" smtClean="0"/>
              <a:t>INTERNAL</a:t>
            </a:r>
          </a:p>
          <a:p>
            <a:r>
              <a:rPr lang="en-US" dirty="0" smtClean="0"/>
              <a:t>Character vs. self</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Guided Practice</a:t>
            </a:r>
          </a:p>
        </p:txBody>
      </p:sp>
      <p:sp>
        <p:nvSpPr>
          <p:cNvPr id="3" name="Content Placeholder 2"/>
          <p:cNvSpPr>
            <a:spLocks noGrp="1"/>
          </p:cNvSpPr>
          <p:nvPr>
            <p:ph idx="1"/>
          </p:nvPr>
        </p:nvSpPr>
        <p:spPr/>
        <p:txBody>
          <a:bodyPr/>
          <a:lstStyle/>
          <a:p>
            <a:r>
              <a:rPr lang="en-US" dirty="0" smtClean="0"/>
              <a:t>#2: </a:t>
            </a:r>
            <a:r>
              <a:rPr lang="en-US" dirty="0"/>
              <a:t>On a visit to a New England boarding school, a group of Philadelphia Academy students get stuck in an ice storm and have to reschedule one of their </a:t>
            </a:r>
            <a:r>
              <a:rPr lang="en-US" dirty="0" smtClean="0"/>
              <a:t>visits to a class lecture.</a:t>
            </a:r>
          </a:p>
          <a:p>
            <a:r>
              <a:rPr lang="en-US" dirty="0" smtClean="0"/>
              <a:t>EXTERNAL</a:t>
            </a:r>
          </a:p>
          <a:p>
            <a:r>
              <a:rPr lang="en-US" dirty="0" smtClean="0"/>
              <a:t>Character vs. nature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Guided Practice</a:t>
            </a:r>
          </a:p>
        </p:txBody>
      </p:sp>
      <p:sp>
        <p:nvSpPr>
          <p:cNvPr id="3" name="Content Placeholder 2"/>
          <p:cNvSpPr>
            <a:spLocks noGrp="1"/>
          </p:cNvSpPr>
          <p:nvPr>
            <p:ph idx="1"/>
          </p:nvPr>
        </p:nvSpPr>
        <p:spPr/>
        <p:txBody>
          <a:bodyPr/>
          <a:lstStyle/>
          <a:p>
            <a:r>
              <a:rPr lang="en-US" dirty="0" smtClean="0"/>
              <a:t>#3: </a:t>
            </a:r>
            <a:r>
              <a:rPr lang="en-US" dirty="0"/>
              <a:t>For the past month, older middle school boys have bullied you on the school bus. They typically call you names, and sometimes, even poke at you. Finally one day, you get fed up and scream, “Don’t ever touch me again!”</a:t>
            </a:r>
            <a:endParaRPr lang="en-US" dirty="0" smtClean="0"/>
          </a:p>
          <a:p>
            <a:r>
              <a:rPr lang="en-US" dirty="0" smtClean="0"/>
              <a:t>EXTERNAL</a:t>
            </a:r>
          </a:p>
          <a:p>
            <a:r>
              <a:rPr lang="en-US" dirty="0" smtClean="0"/>
              <a:t>Character vs. Character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Guided Practice</a:t>
            </a:r>
          </a:p>
        </p:txBody>
      </p:sp>
      <p:sp>
        <p:nvSpPr>
          <p:cNvPr id="3" name="Content Placeholder 2"/>
          <p:cNvSpPr>
            <a:spLocks noGrp="1"/>
          </p:cNvSpPr>
          <p:nvPr>
            <p:ph idx="1"/>
          </p:nvPr>
        </p:nvSpPr>
        <p:spPr/>
        <p:txBody>
          <a:bodyPr/>
          <a:lstStyle/>
          <a:p>
            <a:r>
              <a:rPr lang="en-US" dirty="0" smtClean="0"/>
              <a:t>#4: Marissa’s school </a:t>
            </a:r>
            <a:r>
              <a:rPr lang="en-US" dirty="0"/>
              <a:t>has a state level ice-hockey team—for boys. When</a:t>
            </a:r>
            <a:r>
              <a:rPr lang="en-US" dirty="0" smtClean="0"/>
              <a:t> Marissa and </a:t>
            </a:r>
            <a:r>
              <a:rPr lang="en-US" dirty="0"/>
              <a:t>a group of girlfriends want to start a girls’ hockey program,</a:t>
            </a:r>
            <a:r>
              <a:rPr lang="en-US" dirty="0" smtClean="0"/>
              <a:t> She is told </a:t>
            </a:r>
            <a:r>
              <a:rPr lang="en-US" dirty="0"/>
              <a:t>that, although it’s a nice idea,</a:t>
            </a:r>
            <a:r>
              <a:rPr lang="en-US" dirty="0" smtClean="0"/>
              <a:t> girl’s hockey is not something they are willing to endorse.</a:t>
            </a:r>
          </a:p>
          <a:p>
            <a:r>
              <a:rPr lang="en-US" dirty="0" smtClean="0"/>
              <a:t>EXTERNAL</a:t>
            </a:r>
          </a:p>
          <a:p>
            <a:r>
              <a:rPr lang="en-US" dirty="0" smtClean="0"/>
              <a:t>Character vs. society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Guided Practice</a:t>
            </a:r>
          </a:p>
        </p:txBody>
      </p:sp>
      <p:sp>
        <p:nvSpPr>
          <p:cNvPr id="3" name="Content Placeholder 2"/>
          <p:cNvSpPr>
            <a:spLocks noGrp="1"/>
          </p:cNvSpPr>
          <p:nvPr>
            <p:ph idx="1"/>
          </p:nvPr>
        </p:nvSpPr>
        <p:spPr/>
        <p:txBody>
          <a:bodyPr/>
          <a:lstStyle/>
          <a:p>
            <a:r>
              <a:rPr lang="en-US" dirty="0" smtClean="0"/>
              <a:t>#5: </a:t>
            </a:r>
            <a:r>
              <a:rPr lang="en-US" dirty="0"/>
              <a:t>Although</a:t>
            </a:r>
            <a:r>
              <a:rPr lang="en-US" dirty="0" smtClean="0"/>
              <a:t> Jessica’s friends </a:t>
            </a:r>
            <a:r>
              <a:rPr lang="en-US" dirty="0"/>
              <a:t>say that</a:t>
            </a:r>
            <a:r>
              <a:rPr lang="en-US" dirty="0" smtClean="0"/>
              <a:t> </a:t>
            </a:r>
            <a:r>
              <a:rPr lang="en-US" dirty="0" err="1" smtClean="0"/>
              <a:t>shes</a:t>
            </a:r>
            <a:r>
              <a:rPr lang="en-US" dirty="0" smtClean="0"/>
              <a:t> very </a:t>
            </a:r>
            <a:r>
              <a:rPr lang="en-US" dirty="0"/>
              <a:t>attractive,</a:t>
            </a:r>
            <a:r>
              <a:rPr lang="en-US" dirty="0" smtClean="0"/>
              <a:t> she thinks just </a:t>
            </a:r>
            <a:r>
              <a:rPr lang="en-US" dirty="0"/>
              <a:t>the opposite.</a:t>
            </a:r>
            <a:r>
              <a:rPr lang="en-US" dirty="0" smtClean="0"/>
              <a:t> She often beats herself up </a:t>
            </a:r>
            <a:r>
              <a:rPr lang="en-US" dirty="0"/>
              <a:t>about</a:t>
            </a:r>
            <a:r>
              <a:rPr lang="en-US" dirty="0" smtClean="0"/>
              <a:t> her weight </a:t>
            </a:r>
            <a:r>
              <a:rPr lang="en-US" dirty="0"/>
              <a:t>and overall physical appearance.</a:t>
            </a:r>
            <a:endParaRPr lang="en-US" dirty="0" smtClean="0"/>
          </a:p>
          <a:p>
            <a:r>
              <a:rPr lang="en-US" dirty="0" smtClean="0"/>
              <a:t>INTERNAL</a:t>
            </a:r>
          </a:p>
          <a:p>
            <a:r>
              <a:rPr lang="en-US" dirty="0" smtClean="0"/>
              <a:t>Character vs. self</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Guided Practice</a:t>
            </a:r>
          </a:p>
        </p:txBody>
      </p:sp>
      <p:sp>
        <p:nvSpPr>
          <p:cNvPr id="3" name="Content Placeholder 2"/>
          <p:cNvSpPr>
            <a:spLocks noGrp="1"/>
          </p:cNvSpPr>
          <p:nvPr>
            <p:ph idx="1"/>
          </p:nvPr>
        </p:nvSpPr>
        <p:spPr/>
        <p:txBody>
          <a:bodyPr/>
          <a:lstStyle/>
          <a:p>
            <a:r>
              <a:rPr lang="en-US" dirty="0" smtClean="0"/>
              <a:t>#6: Tom thinks </a:t>
            </a:r>
            <a:r>
              <a:rPr lang="en-US" dirty="0"/>
              <a:t>someone from</a:t>
            </a:r>
            <a:r>
              <a:rPr lang="en-US" dirty="0" smtClean="0"/>
              <a:t> his fifth </a:t>
            </a:r>
            <a:r>
              <a:rPr lang="en-US" dirty="0"/>
              <a:t>period class is extremely cute!</a:t>
            </a:r>
            <a:r>
              <a:rPr lang="en-US" dirty="0" smtClean="0"/>
              <a:t> He’s been </a:t>
            </a:r>
            <a:r>
              <a:rPr lang="en-US" dirty="0"/>
              <a:t>trying to work up the nerve to ask</a:t>
            </a:r>
            <a:r>
              <a:rPr lang="en-US" dirty="0" smtClean="0"/>
              <a:t> her </a:t>
            </a:r>
            <a:r>
              <a:rPr lang="en-US" dirty="0"/>
              <a:t>out, but</a:t>
            </a:r>
            <a:r>
              <a:rPr lang="en-US" dirty="0" smtClean="0"/>
              <a:t> he’s just </a:t>
            </a:r>
            <a:r>
              <a:rPr lang="en-US" dirty="0"/>
              <a:t>too scared.</a:t>
            </a:r>
            <a:endParaRPr lang="en-US" dirty="0" smtClean="0"/>
          </a:p>
          <a:p>
            <a:r>
              <a:rPr lang="en-US" dirty="0" smtClean="0"/>
              <a:t>INTERNAL</a:t>
            </a:r>
          </a:p>
          <a:p>
            <a:r>
              <a:rPr lang="en-US" dirty="0" smtClean="0"/>
              <a:t>Character vs. self</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369156" y="1584008"/>
            <a:ext cx="8401996" cy="4958321"/>
          </a:xfrm>
        </p:spPr>
        <p:txBody>
          <a:bodyPr>
            <a:normAutofit fontScale="92500" lnSpcReduction="10000"/>
          </a:bodyPr>
          <a:lstStyle/>
          <a:p>
            <a:r>
              <a:rPr lang="en-US" dirty="0" smtClean="0"/>
              <a:t>What are the two main types of conflict?</a:t>
            </a:r>
          </a:p>
          <a:p>
            <a:r>
              <a:rPr lang="en-US" dirty="0" smtClean="0"/>
              <a:t>Conflict is also known as what?</a:t>
            </a:r>
          </a:p>
          <a:p>
            <a:r>
              <a:rPr lang="en-US" dirty="0" smtClean="0"/>
              <a:t>What are the 3 types of external conflict we talked about?</a:t>
            </a:r>
          </a:p>
          <a:p>
            <a:r>
              <a:rPr lang="en-US" dirty="0" smtClean="0"/>
              <a:t>Which type of conflict deals with a character having an individual struggle that causes emotional pain?</a:t>
            </a:r>
          </a:p>
          <a:p>
            <a:r>
              <a:rPr lang="en-US" dirty="0" smtClean="0"/>
              <a:t>Which type of conflict deals with a character having a struggle with another person, animal, or creature?</a:t>
            </a:r>
          </a:p>
          <a:p>
            <a:r>
              <a:rPr lang="en-US" dirty="0" smtClean="0"/>
              <a:t>Which type of conflict pits the main character against the elements, such as a thunderstorm or tornado?</a:t>
            </a:r>
          </a:p>
          <a:p>
            <a:r>
              <a:rPr lang="en-US" dirty="0" smtClean="0"/>
              <a:t>Which type of conflict deals with the character going against what a large group considers normal behavior?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60" y="0"/>
            <a:ext cx="8653022" cy="1417638"/>
          </a:xfrm>
        </p:spPr>
        <p:txBody>
          <a:bodyPr>
            <a:normAutofit/>
          </a:bodyPr>
          <a:lstStyle/>
          <a:p>
            <a:r>
              <a:rPr lang="en-US" sz="2400" dirty="0" smtClean="0"/>
              <a:t>Silently, take one minute and think about what is going on in this picture.</a:t>
            </a:r>
            <a:br>
              <a:rPr lang="en-US" sz="2400" dirty="0" smtClean="0"/>
            </a:br>
            <a:endParaRPr lang="en-US" sz="2400" dirty="0"/>
          </a:p>
        </p:txBody>
      </p:sp>
      <p:sp>
        <p:nvSpPr>
          <p:cNvPr id="5" name="TextBox 4"/>
          <p:cNvSpPr txBox="1"/>
          <p:nvPr/>
        </p:nvSpPr>
        <p:spPr>
          <a:xfrm>
            <a:off x="502052" y="959935"/>
            <a:ext cx="6467618"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dirty="0" smtClean="0">
                <a:latin typeface="+mj-lt"/>
                <a:cs typeface="Calisto MT (Body)"/>
              </a:rPr>
              <a:t>Discuss your thoughts with a neighbor.</a:t>
            </a:r>
            <a:endParaRPr lang="en-US" sz="2400" dirty="0">
              <a:latin typeface="+mj-lt"/>
              <a:cs typeface="Calisto MT (Body)"/>
            </a:endParaRPr>
          </a:p>
        </p:txBody>
      </p:sp>
      <p:pic>
        <p:nvPicPr>
          <p:cNvPr id="11" name="Picture 10" descr="1046029-Royalty-Free-RF-Clip-Art-Illustration-Of-A-Cartoon-Black-And-White-Outline-Design-Of-Businessmen-Having-A-Conflict.jpg"/>
          <p:cNvPicPr>
            <a:picLocks noChangeAspect="1"/>
          </p:cNvPicPr>
          <p:nvPr/>
        </p:nvPicPr>
        <p:blipFill>
          <a:blip r:embed="rId3"/>
          <a:stretch>
            <a:fillRect/>
          </a:stretch>
        </p:blipFill>
        <p:spPr>
          <a:xfrm>
            <a:off x="3813828" y="1906588"/>
            <a:ext cx="5075454" cy="2898648"/>
          </a:xfrm>
          <a:prstGeom prst="rect">
            <a:avLst/>
          </a:prstGeom>
        </p:spPr>
      </p:pic>
      <p:sp>
        <p:nvSpPr>
          <p:cNvPr id="12" name="TextBox 11"/>
          <p:cNvSpPr txBox="1"/>
          <p:nvPr/>
        </p:nvSpPr>
        <p:spPr>
          <a:xfrm>
            <a:off x="4505849" y="4623817"/>
            <a:ext cx="4142961" cy="160043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000" dirty="0" smtClean="0">
                <a:latin typeface="+mj-lt"/>
              </a:rPr>
              <a:t>Look at the second picture and repeat this process. First, reflect silently for a minute then discuss your thoughts with a neighbor.</a:t>
            </a:r>
          </a:p>
          <a:p>
            <a:endParaRPr lang="en-US" dirty="0"/>
          </a:p>
        </p:txBody>
      </p:sp>
      <p:pic>
        <p:nvPicPr>
          <p:cNvPr id="14" name="Content Placeholder 13" descr="Pig-Looking-Back-in-the-Mirror-Cartoon.jpg"/>
          <p:cNvPicPr>
            <a:picLocks noGrp="1" noChangeAspect="1"/>
          </p:cNvPicPr>
          <p:nvPr>
            <p:ph idx="1"/>
          </p:nvPr>
        </p:nvPicPr>
        <p:blipFill>
          <a:blip r:embed="rId4"/>
          <a:srcRect l="-84381" r="-84381"/>
          <a:stretch>
            <a:fillRect/>
          </a:stretch>
        </p:blipFill>
        <p:spPr>
          <a:xfrm>
            <a:off x="-2260031" y="1702725"/>
            <a:ext cx="8882761" cy="4754880"/>
          </a:xfrm>
        </p:spPr>
      </p:pic>
      <p:sp>
        <p:nvSpPr>
          <p:cNvPr id="16" name="TextBox 15"/>
          <p:cNvSpPr txBox="1"/>
          <p:nvPr/>
        </p:nvSpPr>
        <p:spPr>
          <a:xfrm>
            <a:off x="502052" y="5654211"/>
            <a:ext cx="4003797" cy="57004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12"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a:t>
            </a:r>
            <a:endParaRPr lang="en-US" dirty="0"/>
          </a:p>
        </p:txBody>
      </p:sp>
      <p:sp>
        <p:nvSpPr>
          <p:cNvPr id="3" name="Content Placeholder 2"/>
          <p:cNvSpPr>
            <a:spLocks noGrp="1"/>
          </p:cNvSpPr>
          <p:nvPr>
            <p:ph idx="1"/>
          </p:nvPr>
        </p:nvSpPr>
        <p:spPr/>
        <p:txBody>
          <a:bodyPr/>
          <a:lstStyle/>
          <a:p>
            <a:r>
              <a:rPr lang="en-US" dirty="0" smtClean="0"/>
              <a:t>Identify conflict in a text excerpt or short story and label it internal or external using the “SWBS” model then determine if it is character vs. character, self, nature, or society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Conflict: A </a:t>
            </a:r>
            <a:r>
              <a:rPr lang="en-US" b="1" u="sng" dirty="0" smtClean="0"/>
              <a:t>struggle </a:t>
            </a:r>
            <a:r>
              <a:rPr lang="en-US" dirty="0" smtClean="0"/>
              <a:t>between opposing characters or opposing forces. </a:t>
            </a:r>
          </a:p>
          <a:p>
            <a:r>
              <a:rPr lang="en-US" dirty="0" smtClean="0"/>
              <a:t>Conflicts are the </a:t>
            </a:r>
            <a:r>
              <a:rPr lang="en-US" b="1" u="sng" dirty="0" smtClean="0"/>
              <a:t>complications </a:t>
            </a:r>
            <a:r>
              <a:rPr lang="en-US" dirty="0" smtClean="0"/>
              <a:t>that move stories forward.</a:t>
            </a:r>
          </a:p>
          <a:p>
            <a:r>
              <a:rPr lang="en-US" dirty="0" smtClean="0"/>
              <a:t>Characters try to </a:t>
            </a:r>
            <a:r>
              <a:rPr lang="en-US" b="1" u="sng" dirty="0" smtClean="0"/>
              <a:t>solve </a:t>
            </a:r>
            <a:r>
              <a:rPr lang="en-US" dirty="0" smtClean="0"/>
              <a:t>the conflicts in the story.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045" y="244158"/>
            <a:ext cx="7345362" cy="1339850"/>
          </a:xfrm>
        </p:spPr>
        <p:txBody>
          <a:bodyPr/>
          <a:lstStyle/>
          <a:p>
            <a:pPr algn="l"/>
            <a:r>
              <a:rPr lang="en-US" dirty="0" smtClean="0"/>
              <a:t>Big Idea</a:t>
            </a:r>
            <a:endParaRPr lang="en-US" dirty="0"/>
          </a:p>
        </p:txBody>
      </p:sp>
      <p:pic>
        <p:nvPicPr>
          <p:cNvPr id="4" name="Content Placeholder 3" descr="conflictwhiteboard.pdf"/>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3"/>
              <a:srcRect l="-22172" r="-22172"/>
              <a:stretch>
                <a:fillRect/>
              </a:stretch>
            </p:blipFill>
          </mc:Choice>
          <mc:Fallback>
            <p:blipFill>
              <a:blip r:embed="rId4"/>
              <a:srcRect l="-22172" r="-22172"/>
              <a:stretch>
                <a:fillRect/>
              </a:stretch>
            </p:blipFill>
          </mc:Fallback>
        </mc:AlternateContent>
        <p:spPr>
          <a:xfrm>
            <a:off x="-1488895" y="0"/>
            <a:ext cx="12128379" cy="649224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#1</a:t>
            </a:r>
            <a:endParaRPr lang="en-US" dirty="0"/>
          </a:p>
        </p:txBody>
      </p:sp>
      <p:sp>
        <p:nvSpPr>
          <p:cNvPr id="3" name="Content Placeholder 2"/>
          <p:cNvSpPr>
            <a:spLocks noGrp="1"/>
          </p:cNvSpPr>
          <p:nvPr>
            <p:ph idx="1"/>
          </p:nvPr>
        </p:nvSpPr>
        <p:spPr/>
        <p:txBody>
          <a:bodyPr/>
          <a:lstStyle/>
          <a:p>
            <a:r>
              <a:rPr lang="en-US" dirty="0" smtClean="0"/>
              <a:t>Sarah has a history project due tomorrow. She has had two weeks to work on it but has not started. Sarah wants to go out with her friends tonight but is worried about getting a bad grade. She is contemplating if she should go out or stay home.</a:t>
            </a:r>
          </a:p>
          <a:p>
            <a:r>
              <a:rPr lang="en-US" dirty="0" smtClean="0"/>
              <a:t>Internal Conflict</a:t>
            </a:r>
          </a:p>
          <a:p>
            <a:r>
              <a:rPr lang="en-US" dirty="0" smtClean="0"/>
              <a:t>Character vs. Self</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a:t>
            </a:r>
            <a:endParaRPr lang="en-US" dirty="0"/>
          </a:p>
        </p:txBody>
      </p:sp>
      <p:sp>
        <p:nvSpPr>
          <p:cNvPr id="3" name="Content Placeholder 2"/>
          <p:cNvSpPr>
            <a:spLocks noGrp="1"/>
          </p:cNvSpPr>
          <p:nvPr>
            <p:ph idx="1"/>
          </p:nvPr>
        </p:nvSpPr>
        <p:spPr>
          <a:xfrm>
            <a:off x="280559" y="1584008"/>
            <a:ext cx="8269099" cy="4854943"/>
          </a:xfrm>
        </p:spPr>
        <p:txBody>
          <a:bodyPr>
            <a:normAutofit fontScale="92500" lnSpcReduction="20000"/>
          </a:bodyPr>
          <a:lstStyle/>
          <a:p>
            <a:pPr>
              <a:buNone/>
            </a:pPr>
            <a:r>
              <a:rPr lang="en-US" dirty="0" smtClean="0"/>
              <a:t>1. First, read the text.</a:t>
            </a:r>
          </a:p>
          <a:p>
            <a:pPr>
              <a:buNone/>
            </a:pPr>
            <a:r>
              <a:rPr lang="en-US" dirty="0" smtClean="0"/>
              <a:t>2. (SOMEBODY) Identify the main character. </a:t>
            </a:r>
          </a:p>
          <a:p>
            <a:pPr>
              <a:buNone/>
            </a:pPr>
            <a:r>
              <a:rPr lang="en-US" dirty="0" smtClean="0"/>
              <a:t>3. (WANTED) Determine what the character wants.</a:t>
            </a:r>
          </a:p>
          <a:p>
            <a:pPr>
              <a:buNone/>
            </a:pPr>
            <a:r>
              <a:rPr lang="en-US" dirty="0" smtClean="0"/>
              <a:t>4. (BUT) Ask yourself, “Who or what is coming between the character and what they want?” </a:t>
            </a:r>
          </a:p>
          <a:p>
            <a:pPr>
              <a:buNone/>
            </a:pPr>
            <a:r>
              <a:rPr lang="en-US" dirty="0" smtClean="0"/>
              <a:t>5. (SO) Finally, ask yourself, “Is this conflict between the character and himself or herself, or is it between the character and an outside force?” Depending on your answer label your conflict as internal or external.</a:t>
            </a:r>
          </a:p>
          <a:p>
            <a:pPr>
              <a:buNone/>
            </a:pPr>
            <a:r>
              <a:rPr lang="en-US" dirty="0" smtClean="0"/>
              <a:t>6. If it is internal it is character vs. self. If it is external, look at the notes and example for each option. Choose character vs. character, nature or society.</a:t>
            </a:r>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#2</a:t>
            </a:r>
            <a:endParaRPr lang="en-US" dirty="0"/>
          </a:p>
        </p:txBody>
      </p:sp>
      <p:graphicFrame>
        <p:nvGraphicFramePr>
          <p:cNvPr id="5" name="Table 4"/>
          <p:cNvGraphicFramePr>
            <a:graphicFrameLocks noGrp="1"/>
          </p:cNvGraphicFramePr>
          <p:nvPr/>
        </p:nvGraphicFramePr>
        <p:xfrm>
          <a:off x="1082675" y="1959429"/>
          <a:ext cx="7162800" cy="4084320"/>
        </p:xfrm>
        <a:graphic>
          <a:graphicData uri="http://schemas.openxmlformats.org/drawingml/2006/table">
            <a:tbl>
              <a:tblPr firstRow="1" bandRow="1">
                <a:tableStyleId>{5C22544A-7EE6-4342-B048-85BDC9FD1C3A}</a:tableStyleId>
              </a:tblPr>
              <a:tblGrid>
                <a:gridCol w="7162800"/>
              </a:tblGrid>
              <a:tr h="370840">
                <a:tc>
                  <a:txBody>
                    <a:bodyPr/>
                    <a:lstStyle/>
                    <a:p>
                      <a:pPr algn="l"/>
                      <a:r>
                        <a:rPr lang="en-US" sz="3200" dirty="0" smtClean="0">
                          <a:solidFill>
                            <a:schemeClr val="bg1"/>
                          </a:solidFill>
                        </a:rPr>
                        <a:t>STEP 1: Read Text</a:t>
                      </a:r>
                      <a:endParaRPr lang="en-US" sz="3200" dirty="0">
                        <a:solidFill>
                          <a:schemeClr val="bg1"/>
                        </a:solidFill>
                      </a:endParaRPr>
                    </a:p>
                  </a:txBody>
                  <a:tcPr/>
                </a:tc>
              </a:tr>
              <a:tr h="370840">
                <a:tc>
                  <a:txBody>
                    <a:bodyPr/>
                    <a:lstStyle/>
                    <a:p>
                      <a:pPr algn="l"/>
                      <a:r>
                        <a:rPr lang="en-US" sz="3200" dirty="0" smtClean="0">
                          <a:solidFill>
                            <a:srgbClr val="000000"/>
                          </a:solidFill>
                        </a:rPr>
                        <a:t>Jim’s dad is driving him and his friends to a big football game in town. Although they left in plenty of time, he seems to have lost his way. Jim thinks he saw the football field a couple of blocks back. When he tells his dad, he says, “Who’s driving—you or me?”</a:t>
                      </a:r>
                      <a:endParaRPr lang="en-US" sz="3200" dirty="0">
                        <a:solidFill>
                          <a:srgbClr val="000000"/>
                        </a:solidFill>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2149248"/>
          <a:ext cx="8229600" cy="1036320"/>
        </p:xfrm>
        <a:graphic>
          <a:graphicData uri="http://schemas.openxmlformats.org/drawingml/2006/table">
            <a:tbl>
              <a:tblPr firstRow="1" bandRow="1">
                <a:tableStyleId>{5C22544A-7EE6-4342-B048-85BDC9FD1C3A}</a:tableStyleId>
              </a:tblPr>
              <a:tblGrid>
                <a:gridCol w="8229600"/>
              </a:tblGrid>
              <a:tr h="370840">
                <a:tc>
                  <a:txBody>
                    <a:bodyPr/>
                    <a:lstStyle/>
                    <a:p>
                      <a:r>
                        <a:rPr lang="en-US" sz="2800" dirty="0" smtClean="0">
                          <a:solidFill>
                            <a:srgbClr val="FFFFFF"/>
                          </a:solidFill>
                        </a:rPr>
                        <a:t>Step 3: Wanted</a:t>
                      </a:r>
                      <a:endParaRPr lang="en-US" sz="2800" dirty="0">
                        <a:solidFill>
                          <a:srgbClr val="FFFFFF"/>
                        </a:solidFill>
                      </a:endParaRPr>
                    </a:p>
                  </a:txBody>
                  <a:tcPr/>
                </a:tc>
              </a:tr>
              <a:tr h="370840">
                <a:tc>
                  <a:txBody>
                    <a:bodyPr/>
                    <a:lstStyle/>
                    <a:p>
                      <a:r>
                        <a:rPr lang="en-US" sz="2800" dirty="0" smtClean="0">
                          <a:solidFill>
                            <a:srgbClr val="000000"/>
                          </a:solidFill>
                        </a:rPr>
                        <a:t>…wanted to go to the football game</a:t>
                      </a:r>
                      <a:endParaRPr lang="en-US" sz="2800" dirty="0">
                        <a:solidFill>
                          <a:srgbClr val="000000"/>
                        </a:solidFill>
                      </a:endParaRPr>
                    </a:p>
                  </a:txBody>
                  <a:tcPr/>
                </a:tc>
              </a:tr>
            </a:tbl>
          </a:graphicData>
        </a:graphic>
      </p:graphicFrame>
      <p:graphicFrame>
        <p:nvGraphicFramePr>
          <p:cNvPr id="5" name="Table 4"/>
          <p:cNvGraphicFramePr>
            <a:graphicFrameLocks noGrp="1"/>
          </p:cNvGraphicFramePr>
          <p:nvPr/>
        </p:nvGraphicFramePr>
        <p:xfrm>
          <a:off x="457200" y="3840162"/>
          <a:ext cx="8229600" cy="1036320"/>
        </p:xfrm>
        <a:graphic>
          <a:graphicData uri="http://schemas.openxmlformats.org/drawingml/2006/table">
            <a:tbl>
              <a:tblPr firstRow="1" bandRow="1">
                <a:tableStyleId>{5C22544A-7EE6-4342-B048-85BDC9FD1C3A}</a:tableStyleId>
              </a:tblPr>
              <a:tblGrid>
                <a:gridCol w="8229600"/>
              </a:tblGrid>
              <a:tr h="370840">
                <a:tc>
                  <a:txBody>
                    <a:bodyPr/>
                    <a:lstStyle/>
                    <a:p>
                      <a:r>
                        <a:rPr lang="en-US" sz="2800" dirty="0" smtClean="0">
                          <a:solidFill>
                            <a:srgbClr val="FFFFFF"/>
                          </a:solidFill>
                        </a:rPr>
                        <a:t>Step</a:t>
                      </a:r>
                      <a:r>
                        <a:rPr lang="en-US" sz="2800" baseline="0" dirty="0" smtClean="0">
                          <a:solidFill>
                            <a:srgbClr val="FFFFFF"/>
                          </a:solidFill>
                        </a:rPr>
                        <a:t> 4: But</a:t>
                      </a:r>
                      <a:endParaRPr lang="en-US" sz="2800" dirty="0">
                        <a:solidFill>
                          <a:srgbClr val="FFFFFF"/>
                        </a:solidFill>
                      </a:endParaRPr>
                    </a:p>
                  </a:txBody>
                  <a:tcPr/>
                </a:tc>
              </a:tr>
              <a:tr h="370840">
                <a:tc>
                  <a:txBody>
                    <a:bodyPr/>
                    <a:lstStyle/>
                    <a:p>
                      <a:r>
                        <a:rPr lang="en-US" sz="2800" dirty="0" smtClean="0">
                          <a:solidFill>
                            <a:srgbClr val="000000"/>
                          </a:solidFill>
                        </a:rPr>
                        <a:t>…his dad got lost and wouldn’t take directions</a:t>
                      </a:r>
                      <a:endParaRPr lang="en-US" sz="2800" dirty="0">
                        <a:solidFill>
                          <a:srgbClr val="000000"/>
                        </a:solidFill>
                      </a:endParaRPr>
                    </a:p>
                  </a:txBody>
                  <a:tcPr/>
                </a:tc>
              </a:tr>
            </a:tbl>
          </a:graphicData>
        </a:graphic>
      </p:graphicFrame>
      <p:graphicFrame>
        <p:nvGraphicFramePr>
          <p:cNvPr id="7" name="Table 6"/>
          <p:cNvGraphicFramePr>
            <a:graphicFrameLocks noGrp="1"/>
          </p:cNvGraphicFramePr>
          <p:nvPr/>
        </p:nvGraphicFramePr>
        <p:xfrm>
          <a:off x="457200" y="616857"/>
          <a:ext cx="8229600" cy="1036320"/>
        </p:xfrm>
        <a:graphic>
          <a:graphicData uri="http://schemas.openxmlformats.org/drawingml/2006/table">
            <a:tbl>
              <a:tblPr firstRow="1" bandRow="1">
                <a:tableStyleId>{5C22544A-7EE6-4342-B048-85BDC9FD1C3A}</a:tableStyleId>
              </a:tblPr>
              <a:tblGrid>
                <a:gridCol w="8229600"/>
              </a:tblGrid>
              <a:tr h="0">
                <a:tc>
                  <a:txBody>
                    <a:bodyPr/>
                    <a:lstStyle/>
                    <a:p>
                      <a:r>
                        <a:rPr lang="en-US" sz="2800" dirty="0" smtClean="0">
                          <a:solidFill>
                            <a:schemeClr val="bg1"/>
                          </a:solidFill>
                        </a:rPr>
                        <a:t>Step</a:t>
                      </a:r>
                      <a:r>
                        <a:rPr lang="en-US" sz="2800" baseline="0" dirty="0" smtClean="0">
                          <a:solidFill>
                            <a:schemeClr val="bg1"/>
                          </a:solidFill>
                        </a:rPr>
                        <a:t> 2: Somebody</a:t>
                      </a:r>
                      <a:endParaRPr lang="en-US" sz="2800" dirty="0">
                        <a:solidFill>
                          <a:schemeClr val="bg1"/>
                        </a:solidFill>
                      </a:endParaRPr>
                    </a:p>
                  </a:txBody>
                  <a:tcPr/>
                </a:tc>
              </a:tr>
              <a:tr h="0">
                <a:tc>
                  <a:txBody>
                    <a:bodyPr/>
                    <a:lstStyle/>
                    <a:p>
                      <a:r>
                        <a:rPr lang="en-US" sz="2800" dirty="0" smtClean="0">
                          <a:solidFill>
                            <a:schemeClr val="tx1"/>
                          </a:solidFill>
                        </a:rPr>
                        <a:t>Jim</a:t>
                      </a:r>
                      <a:endParaRPr lang="en-US" sz="2800" dirty="0">
                        <a:solidFill>
                          <a:schemeClr val="tx1"/>
                        </a:solidFill>
                      </a:endParaRPr>
                    </a:p>
                  </a:txBody>
                  <a:tcPr/>
                </a:tc>
              </a:tr>
            </a:tbl>
          </a:graphicData>
        </a:graphic>
      </p:graphicFrame>
      <p:graphicFrame>
        <p:nvGraphicFramePr>
          <p:cNvPr id="8" name="Table 7"/>
          <p:cNvGraphicFramePr>
            <a:graphicFrameLocks noGrp="1"/>
          </p:cNvGraphicFramePr>
          <p:nvPr/>
        </p:nvGraphicFramePr>
        <p:xfrm>
          <a:off x="457200" y="5461000"/>
          <a:ext cx="8229600" cy="1036320"/>
        </p:xfrm>
        <a:graphic>
          <a:graphicData uri="http://schemas.openxmlformats.org/drawingml/2006/table">
            <a:tbl>
              <a:tblPr firstRow="1" bandRow="1">
                <a:tableStyleId>{5C22544A-7EE6-4342-B048-85BDC9FD1C3A}</a:tableStyleId>
              </a:tblPr>
              <a:tblGrid>
                <a:gridCol w="8229600"/>
              </a:tblGrid>
              <a:tr h="370840">
                <a:tc>
                  <a:txBody>
                    <a:bodyPr/>
                    <a:lstStyle/>
                    <a:p>
                      <a:r>
                        <a:rPr lang="en-US" sz="2800" dirty="0" smtClean="0">
                          <a:solidFill>
                            <a:srgbClr val="FFFFFF"/>
                          </a:solidFill>
                        </a:rPr>
                        <a:t>Step</a:t>
                      </a:r>
                      <a:r>
                        <a:rPr lang="en-US" sz="2800" baseline="0" dirty="0" smtClean="0">
                          <a:solidFill>
                            <a:srgbClr val="FFFFFF"/>
                          </a:solidFill>
                        </a:rPr>
                        <a:t> 5: So</a:t>
                      </a:r>
                      <a:endParaRPr lang="en-US" sz="2800" dirty="0">
                        <a:solidFill>
                          <a:srgbClr val="FFFFFF"/>
                        </a:solidFill>
                      </a:endParaRPr>
                    </a:p>
                  </a:txBody>
                  <a:tcPr/>
                </a:tc>
              </a:tr>
              <a:tr h="370840">
                <a:tc>
                  <a:txBody>
                    <a:bodyPr/>
                    <a:lstStyle/>
                    <a:p>
                      <a:r>
                        <a:rPr lang="en-US" sz="2800" b="0" dirty="0" smtClean="0">
                          <a:solidFill>
                            <a:srgbClr val="000000"/>
                          </a:solidFill>
                        </a:rPr>
                        <a:t>his struggle is EXTERNAL. Character vs. Character</a:t>
                      </a:r>
                      <a:endParaRPr lang="en-US" sz="2800" b="0" dirty="0">
                        <a:solidFill>
                          <a:srgbClr val="000000"/>
                        </a:solidFill>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FFFFFF"/>
      </a:dk1>
      <a:lt1>
        <a:srgbClr val="000000"/>
      </a:lt1>
      <a:dk2>
        <a:srgbClr val="7C8F97"/>
      </a:dk2>
      <a:lt2>
        <a:srgbClr val="D1D0C8"/>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2363</TotalTime>
  <Words>1055</Words>
  <Application>Microsoft Office PowerPoint</Application>
  <PresentationFormat>On-screen Show (4:3)</PresentationFormat>
  <Paragraphs>85</Paragraphs>
  <Slides>16</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Brush Script MT</vt:lpstr>
      <vt:lpstr>Calibri</vt:lpstr>
      <vt:lpstr>Calisto MT</vt:lpstr>
      <vt:lpstr>Calisto MT (Body)</vt:lpstr>
      <vt:lpstr>Capital</vt:lpstr>
      <vt:lpstr>Conflict</vt:lpstr>
      <vt:lpstr>Silently, take one minute and think about what is going on in this picture. </vt:lpstr>
      <vt:lpstr>Learning Objective</vt:lpstr>
      <vt:lpstr>Review</vt:lpstr>
      <vt:lpstr>Big Idea</vt:lpstr>
      <vt:lpstr>Model #1</vt:lpstr>
      <vt:lpstr>STEPS</vt:lpstr>
      <vt:lpstr>Model #2</vt:lpstr>
      <vt:lpstr>PowerPoint Presentation</vt:lpstr>
      <vt:lpstr>Guided Practice</vt:lpstr>
      <vt:lpstr>Guided Practice</vt:lpstr>
      <vt:lpstr>Guided Practice</vt:lpstr>
      <vt:lpstr>Guided Practice</vt:lpstr>
      <vt:lpstr>Guided Practice</vt:lpstr>
      <vt:lpstr>Guided Practice</vt:lpstr>
      <vt:lpstr>Review</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dc:title>
  <dc:creator>Michelle Bangara</dc:creator>
  <cp:lastModifiedBy>Tolly Garrison</cp:lastModifiedBy>
  <cp:revision>22</cp:revision>
  <dcterms:created xsi:type="dcterms:W3CDTF">2012-10-01T00:13:47Z</dcterms:created>
  <dcterms:modified xsi:type="dcterms:W3CDTF">2015-11-23T19:08:37Z</dcterms:modified>
</cp:coreProperties>
</file>