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 id="279"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55" d="100"/>
          <a:sy n="55" d="100"/>
        </p:scale>
        <p:origin x="61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5E9E29-18FD-4591-B98E-0887ED8FBEC7}"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3E222D-267B-4623-8664-F3F7B07A49C4}" type="slidenum">
              <a:rPr lang="en-US" smtClean="0"/>
              <a:t>‹#›</a:t>
            </a:fld>
            <a:endParaRPr lang="en-US"/>
          </a:p>
        </p:txBody>
      </p:sp>
    </p:spTree>
    <p:extLst>
      <p:ext uri="{BB962C8B-B14F-4D97-AF65-F5344CB8AC3E}">
        <p14:creationId xmlns:p14="http://schemas.microsoft.com/office/powerpoint/2010/main" val="129529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5E9E29-18FD-4591-B98E-0887ED8FBEC7}"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3E222D-267B-4623-8664-F3F7B07A49C4}" type="slidenum">
              <a:rPr lang="en-US" smtClean="0"/>
              <a:t>‹#›</a:t>
            </a:fld>
            <a:endParaRPr lang="en-US"/>
          </a:p>
        </p:txBody>
      </p:sp>
    </p:spTree>
    <p:extLst>
      <p:ext uri="{BB962C8B-B14F-4D97-AF65-F5344CB8AC3E}">
        <p14:creationId xmlns:p14="http://schemas.microsoft.com/office/powerpoint/2010/main" val="1696059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5E9E29-18FD-4591-B98E-0887ED8FBEC7}"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3E222D-267B-4623-8664-F3F7B07A49C4}" type="slidenum">
              <a:rPr lang="en-US" smtClean="0"/>
              <a:t>‹#›</a:t>
            </a:fld>
            <a:endParaRPr lang="en-US"/>
          </a:p>
        </p:txBody>
      </p:sp>
    </p:spTree>
    <p:extLst>
      <p:ext uri="{BB962C8B-B14F-4D97-AF65-F5344CB8AC3E}">
        <p14:creationId xmlns:p14="http://schemas.microsoft.com/office/powerpoint/2010/main" val="3440055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5E9E29-18FD-4591-B98E-0887ED8FBEC7}"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3E222D-267B-4623-8664-F3F7B07A49C4}" type="slidenum">
              <a:rPr lang="en-US" smtClean="0"/>
              <a:t>‹#›</a:t>
            </a:fld>
            <a:endParaRPr lang="en-US"/>
          </a:p>
        </p:txBody>
      </p:sp>
    </p:spTree>
    <p:extLst>
      <p:ext uri="{BB962C8B-B14F-4D97-AF65-F5344CB8AC3E}">
        <p14:creationId xmlns:p14="http://schemas.microsoft.com/office/powerpoint/2010/main" val="307493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5E9E29-18FD-4591-B98E-0887ED8FBEC7}"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3E222D-267B-4623-8664-F3F7B07A49C4}" type="slidenum">
              <a:rPr lang="en-US" smtClean="0"/>
              <a:t>‹#›</a:t>
            </a:fld>
            <a:endParaRPr lang="en-US"/>
          </a:p>
        </p:txBody>
      </p:sp>
    </p:spTree>
    <p:extLst>
      <p:ext uri="{BB962C8B-B14F-4D97-AF65-F5344CB8AC3E}">
        <p14:creationId xmlns:p14="http://schemas.microsoft.com/office/powerpoint/2010/main" val="800501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5E9E29-18FD-4591-B98E-0887ED8FBEC7}" type="datetimeFigureOut">
              <a:rPr lang="en-US" smtClean="0"/>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3E222D-267B-4623-8664-F3F7B07A49C4}" type="slidenum">
              <a:rPr lang="en-US" smtClean="0"/>
              <a:t>‹#›</a:t>
            </a:fld>
            <a:endParaRPr lang="en-US"/>
          </a:p>
        </p:txBody>
      </p:sp>
    </p:spTree>
    <p:extLst>
      <p:ext uri="{BB962C8B-B14F-4D97-AF65-F5344CB8AC3E}">
        <p14:creationId xmlns:p14="http://schemas.microsoft.com/office/powerpoint/2010/main" val="283518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5E9E29-18FD-4591-B98E-0887ED8FBEC7}" type="datetimeFigureOut">
              <a:rPr lang="en-US" smtClean="0"/>
              <a:t>1/29/2015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3E222D-267B-4623-8664-F3F7B07A49C4}" type="slidenum">
              <a:rPr lang="en-US" smtClean="0"/>
              <a:t>‹#›</a:t>
            </a:fld>
            <a:endParaRPr lang="en-US"/>
          </a:p>
        </p:txBody>
      </p:sp>
    </p:spTree>
    <p:extLst>
      <p:ext uri="{BB962C8B-B14F-4D97-AF65-F5344CB8AC3E}">
        <p14:creationId xmlns:p14="http://schemas.microsoft.com/office/powerpoint/2010/main" val="2995206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5E9E29-18FD-4591-B98E-0887ED8FBEC7}" type="datetimeFigureOut">
              <a:rPr lang="en-US" smtClean="0"/>
              <a:t>1/29/2015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3E222D-267B-4623-8664-F3F7B07A49C4}" type="slidenum">
              <a:rPr lang="en-US" smtClean="0"/>
              <a:t>‹#›</a:t>
            </a:fld>
            <a:endParaRPr lang="en-US"/>
          </a:p>
        </p:txBody>
      </p:sp>
    </p:spTree>
    <p:extLst>
      <p:ext uri="{BB962C8B-B14F-4D97-AF65-F5344CB8AC3E}">
        <p14:creationId xmlns:p14="http://schemas.microsoft.com/office/powerpoint/2010/main" val="1056422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5E9E29-18FD-4591-B98E-0887ED8FBEC7}" type="datetimeFigureOut">
              <a:rPr lang="en-US" smtClean="0"/>
              <a:t>1/29/2015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3E222D-267B-4623-8664-F3F7B07A49C4}" type="slidenum">
              <a:rPr lang="en-US" smtClean="0"/>
              <a:t>‹#›</a:t>
            </a:fld>
            <a:endParaRPr lang="en-US"/>
          </a:p>
        </p:txBody>
      </p:sp>
    </p:spTree>
    <p:extLst>
      <p:ext uri="{BB962C8B-B14F-4D97-AF65-F5344CB8AC3E}">
        <p14:creationId xmlns:p14="http://schemas.microsoft.com/office/powerpoint/2010/main" val="3657042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5E9E29-18FD-4591-B98E-0887ED8FBEC7}" type="datetimeFigureOut">
              <a:rPr lang="en-US" smtClean="0"/>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3E222D-267B-4623-8664-F3F7B07A49C4}" type="slidenum">
              <a:rPr lang="en-US" smtClean="0"/>
              <a:t>‹#›</a:t>
            </a:fld>
            <a:endParaRPr lang="en-US"/>
          </a:p>
        </p:txBody>
      </p:sp>
    </p:spTree>
    <p:extLst>
      <p:ext uri="{BB962C8B-B14F-4D97-AF65-F5344CB8AC3E}">
        <p14:creationId xmlns:p14="http://schemas.microsoft.com/office/powerpoint/2010/main" val="3615716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5E9E29-18FD-4591-B98E-0887ED8FBEC7}" type="datetimeFigureOut">
              <a:rPr lang="en-US" smtClean="0"/>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3E222D-267B-4623-8664-F3F7B07A49C4}" type="slidenum">
              <a:rPr lang="en-US" smtClean="0"/>
              <a:t>‹#›</a:t>
            </a:fld>
            <a:endParaRPr lang="en-US"/>
          </a:p>
        </p:txBody>
      </p:sp>
    </p:spTree>
    <p:extLst>
      <p:ext uri="{BB962C8B-B14F-4D97-AF65-F5344CB8AC3E}">
        <p14:creationId xmlns:p14="http://schemas.microsoft.com/office/powerpoint/2010/main" val="850328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5E9E29-18FD-4591-B98E-0887ED8FBEC7}" type="datetimeFigureOut">
              <a:rPr lang="en-US" smtClean="0"/>
              <a:t>1/29/2015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3E222D-267B-4623-8664-F3F7B07A49C4}" type="slidenum">
              <a:rPr lang="en-US" smtClean="0"/>
              <a:t>‹#›</a:t>
            </a:fld>
            <a:endParaRPr lang="en-US"/>
          </a:p>
        </p:txBody>
      </p:sp>
    </p:spTree>
    <p:extLst>
      <p:ext uri="{BB962C8B-B14F-4D97-AF65-F5344CB8AC3E}">
        <p14:creationId xmlns:p14="http://schemas.microsoft.com/office/powerpoint/2010/main" val="1369534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Prince and the Pauper”</a:t>
            </a:r>
            <a:endParaRPr lang="en-US" dirty="0"/>
          </a:p>
        </p:txBody>
      </p:sp>
      <p:sp>
        <p:nvSpPr>
          <p:cNvPr id="3" name="Subtitle 2"/>
          <p:cNvSpPr>
            <a:spLocks noGrp="1"/>
          </p:cNvSpPr>
          <p:nvPr>
            <p:ph type="subTitle" idx="1"/>
          </p:nvPr>
        </p:nvSpPr>
        <p:spPr/>
        <p:txBody>
          <a:bodyPr/>
          <a:lstStyle/>
          <a:p>
            <a:r>
              <a:rPr lang="en-US" dirty="0" smtClean="0"/>
              <a:t>6</a:t>
            </a:r>
            <a:r>
              <a:rPr lang="en-US" baseline="30000" dirty="0" smtClean="0"/>
              <a:t>th</a:t>
            </a:r>
            <a:r>
              <a:rPr lang="en-US" dirty="0" smtClean="0"/>
              <a:t> grade textbook</a:t>
            </a:r>
            <a:endParaRPr lang="en-US" dirty="0"/>
          </a:p>
        </p:txBody>
      </p:sp>
    </p:spTree>
    <p:extLst>
      <p:ext uri="{BB962C8B-B14F-4D97-AF65-F5344CB8AC3E}">
        <p14:creationId xmlns:p14="http://schemas.microsoft.com/office/powerpoint/2010/main" val="2353803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8682"/>
            <a:ext cx="10515600" cy="1325563"/>
          </a:xfrm>
        </p:spPr>
        <p:txBody>
          <a:bodyPr>
            <a:normAutofit fontScale="90000"/>
          </a:bodyPr>
          <a:lstStyle/>
          <a:p>
            <a:r>
              <a:rPr lang="en-US" dirty="0"/>
              <a:t>2.  How has the Prince’s life completely changed at the end of Scene 2?  Compare his life now to his life when we met him at the beginning of the play.</a:t>
            </a:r>
            <a:br>
              <a:rPr lang="en-US" dirty="0"/>
            </a:br>
            <a:endParaRPr lang="en-US" dirty="0"/>
          </a:p>
        </p:txBody>
      </p:sp>
      <p:sp>
        <p:nvSpPr>
          <p:cNvPr id="3" name="Content Placeholder 2"/>
          <p:cNvSpPr>
            <a:spLocks noGrp="1"/>
          </p:cNvSpPr>
          <p:nvPr>
            <p:ph idx="1"/>
          </p:nvPr>
        </p:nvSpPr>
        <p:spPr>
          <a:xfrm>
            <a:off x="838200" y="2332062"/>
            <a:ext cx="10515600" cy="4351338"/>
          </a:xfrm>
        </p:spPr>
        <p:txBody>
          <a:bodyPr/>
          <a:lstStyle/>
          <a:p>
            <a:r>
              <a:rPr lang="en-US" dirty="0" smtClean="0"/>
              <a:t>Because he is wearing rags, no one believes the Prince is really who he says he is.  </a:t>
            </a:r>
          </a:p>
          <a:p>
            <a:r>
              <a:rPr lang="en-US" dirty="0" smtClean="0"/>
              <a:t>The Prince’s life is different because he is not having to beg for food and suffer </a:t>
            </a:r>
            <a:r>
              <a:rPr lang="en-US" dirty="0" err="1" smtClean="0"/>
              <a:t>Canty’s</a:t>
            </a:r>
            <a:r>
              <a:rPr lang="en-US" dirty="0" smtClean="0"/>
              <a:t> abuse.</a:t>
            </a:r>
            <a:endParaRPr lang="en-US" dirty="0"/>
          </a:p>
        </p:txBody>
      </p:sp>
    </p:spTree>
    <p:extLst>
      <p:ext uri="{BB962C8B-B14F-4D97-AF65-F5344CB8AC3E}">
        <p14:creationId xmlns:p14="http://schemas.microsoft.com/office/powerpoint/2010/main" val="2886690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  What happens in Scene 3 that causes the Prince to panic?  </a:t>
            </a:r>
            <a:br>
              <a:rPr lang="en-US" dirty="0"/>
            </a:br>
            <a:endParaRPr lang="en-US" dirty="0"/>
          </a:p>
        </p:txBody>
      </p:sp>
      <p:sp>
        <p:nvSpPr>
          <p:cNvPr id="3" name="Content Placeholder 2"/>
          <p:cNvSpPr>
            <a:spLocks noGrp="1"/>
          </p:cNvSpPr>
          <p:nvPr>
            <p:ph idx="1"/>
          </p:nvPr>
        </p:nvSpPr>
        <p:spPr/>
        <p:txBody>
          <a:bodyPr/>
          <a:lstStyle/>
          <a:p>
            <a:r>
              <a:rPr lang="en-US" dirty="0" smtClean="0"/>
              <a:t>In Scene 3, the Prince learns the King has died.  The Prince is desperately trying to prove who he really is. </a:t>
            </a:r>
            <a:endParaRPr lang="en-US" dirty="0"/>
          </a:p>
        </p:txBody>
      </p:sp>
    </p:spTree>
    <p:extLst>
      <p:ext uri="{BB962C8B-B14F-4D97-AF65-F5344CB8AC3E}">
        <p14:creationId xmlns:p14="http://schemas.microsoft.com/office/powerpoint/2010/main" val="620294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Who is Miles?  Why is he important?</a:t>
            </a:r>
            <a:br>
              <a:rPr lang="en-US" dirty="0"/>
            </a:br>
            <a:endParaRPr lang="en-US" dirty="0"/>
          </a:p>
        </p:txBody>
      </p:sp>
      <p:sp>
        <p:nvSpPr>
          <p:cNvPr id="3" name="Content Placeholder 2"/>
          <p:cNvSpPr>
            <a:spLocks noGrp="1"/>
          </p:cNvSpPr>
          <p:nvPr>
            <p:ph idx="1"/>
          </p:nvPr>
        </p:nvSpPr>
        <p:spPr/>
        <p:txBody>
          <a:bodyPr/>
          <a:lstStyle/>
          <a:p>
            <a:r>
              <a:rPr lang="en-US" dirty="0" smtClean="0"/>
              <a:t>Miles rescues the Prince from the angry villagers.  He takes the Prince and gives him a place to stay.</a:t>
            </a:r>
            <a:endParaRPr lang="en-US" dirty="0"/>
          </a:p>
        </p:txBody>
      </p:sp>
    </p:spTree>
    <p:extLst>
      <p:ext uri="{BB962C8B-B14F-4D97-AF65-F5344CB8AC3E}">
        <p14:creationId xmlns:p14="http://schemas.microsoft.com/office/powerpoint/2010/main" val="3781168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7494"/>
            <a:ext cx="10515600" cy="1325563"/>
          </a:xfrm>
        </p:spPr>
        <p:txBody>
          <a:bodyPr>
            <a:normAutofit fontScale="90000"/>
          </a:bodyPr>
          <a:lstStyle/>
          <a:p>
            <a:r>
              <a:rPr lang="en-US" dirty="0"/>
              <a:t>2.  In literature, irony is a contradiction between what happens and what is expected.  What is ironic about Miles helping the Prince in this scene?</a:t>
            </a:r>
            <a:br>
              <a:rPr lang="en-US" dirty="0"/>
            </a:br>
            <a:endParaRPr lang="en-US" dirty="0"/>
          </a:p>
        </p:txBody>
      </p:sp>
      <p:sp>
        <p:nvSpPr>
          <p:cNvPr id="3" name="Content Placeholder 2"/>
          <p:cNvSpPr>
            <a:spLocks noGrp="1"/>
          </p:cNvSpPr>
          <p:nvPr>
            <p:ph idx="1"/>
          </p:nvPr>
        </p:nvSpPr>
        <p:spPr>
          <a:xfrm>
            <a:off x="838200" y="2506662"/>
            <a:ext cx="10515600" cy="4351338"/>
          </a:xfrm>
        </p:spPr>
        <p:txBody>
          <a:bodyPr/>
          <a:lstStyle/>
          <a:p>
            <a:r>
              <a:rPr lang="en-US" dirty="0" smtClean="0"/>
              <a:t>It is ironic because Miles does not really believe the Prince is who he says he is.  Miles pretends to go along with the Prince.  </a:t>
            </a:r>
          </a:p>
          <a:p>
            <a:r>
              <a:rPr lang="en-US" dirty="0" smtClean="0"/>
              <a:t>The Prince thinks that Miles does believe him.  </a:t>
            </a:r>
            <a:endParaRPr lang="en-US" dirty="0"/>
          </a:p>
        </p:txBody>
      </p:sp>
    </p:spTree>
    <p:extLst>
      <p:ext uri="{BB962C8B-B14F-4D97-AF65-F5344CB8AC3E}">
        <p14:creationId xmlns:p14="http://schemas.microsoft.com/office/powerpoint/2010/main" val="1113085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01224"/>
            <a:ext cx="10515600" cy="1325563"/>
          </a:xfrm>
        </p:spPr>
        <p:txBody>
          <a:bodyPr>
            <a:normAutofit fontScale="90000"/>
          </a:bodyPr>
          <a:lstStyle/>
          <a:p>
            <a:r>
              <a:rPr lang="en-US" dirty="0"/>
              <a:t>1.  How much time as passed between Scene 4 and Scene 5?  Why is this significant?  Think about what Tom has been experiencing and compare that to what the Prince has been experiencing.</a:t>
            </a:r>
            <a:br>
              <a:rPr lang="en-US" dirty="0"/>
            </a:br>
            <a:endParaRPr lang="en-US" dirty="0"/>
          </a:p>
        </p:txBody>
      </p:sp>
      <p:sp>
        <p:nvSpPr>
          <p:cNvPr id="3" name="Content Placeholder 2"/>
          <p:cNvSpPr>
            <a:spLocks noGrp="1"/>
          </p:cNvSpPr>
          <p:nvPr>
            <p:ph idx="1"/>
          </p:nvPr>
        </p:nvSpPr>
        <p:spPr>
          <a:xfrm>
            <a:off x="838200" y="2506662"/>
            <a:ext cx="10515600" cy="4351338"/>
          </a:xfrm>
        </p:spPr>
        <p:txBody>
          <a:bodyPr/>
          <a:lstStyle/>
          <a:p>
            <a:r>
              <a:rPr lang="en-US" dirty="0" smtClean="0"/>
              <a:t>Two weeks have passed between Scene 4 and Scene 5.  </a:t>
            </a:r>
            <a:endParaRPr lang="en-US" dirty="0"/>
          </a:p>
          <a:p>
            <a:r>
              <a:rPr lang="en-US" dirty="0" smtClean="0"/>
              <a:t>Tom has been living a lavish life in the palace.  The Prince has been forced into a life of crime and suffering.</a:t>
            </a:r>
          </a:p>
          <a:p>
            <a:endParaRPr lang="en-US" dirty="0"/>
          </a:p>
        </p:txBody>
      </p:sp>
    </p:spTree>
    <p:extLst>
      <p:ext uri="{BB962C8B-B14F-4D97-AF65-F5344CB8AC3E}">
        <p14:creationId xmlns:p14="http://schemas.microsoft.com/office/powerpoint/2010/main" val="738200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What is the Prince accused of doing in Scene 5?  What really happened? </a:t>
            </a:r>
          </a:p>
        </p:txBody>
      </p:sp>
      <p:sp>
        <p:nvSpPr>
          <p:cNvPr id="3" name="Content Placeholder 2"/>
          <p:cNvSpPr>
            <a:spLocks noGrp="1"/>
          </p:cNvSpPr>
          <p:nvPr>
            <p:ph idx="1"/>
          </p:nvPr>
        </p:nvSpPr>
        <p:spPr/>
        <p:txBody>
          <a:bodyPr/>
          <a:lstStyle/>
          <a:p>
            <a:r>
              <a:rPr lang="en-US" dirty="0" smtClean="0"/>
              <a:t>The Prince is accused of stealing from the woman.  </a:t>
            </a:r>
          </a:p>
          <a:p>
            <a:r>
              <a:rPr lang="en-US" dirty="0" smtClean="0"/>
              <a:t>Hugo, who is with </a:t>
            </a:r>
            <a:r>
              <a:rPr lang="en-US" dirty="0" err="1" smtClean="0"/>
              <a:t>Canty</a:t>
            </a:r>
            <a:r>
              <a:rPr lang="en-US" dirty="0" smtClean="0"/>
              <a:t>, steals the woman’s bundle and put it into the Prince’s hands.  The woman thinks the Prince stole from her.</a:t>
            </a:r>
            <a:endParaRPr lang="en-US" dirty="0"/>
          </a:p>
        </p:txBody>
      </p:sp>
    </p:spTree>
    <p:extLst>
      <p:ext uri="{BB962C8B-B14F-4D97-AF65-F5344CB8AC3E}">
        <p14:creationId xmlns:p14="http://schemas.microsoft.com/office/powerpoint/2010/main" val="3695133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  How do the Constable’s actions help the Prince?  What does Miles do?</a:t>
            </a:r>
            <a:br>
              <a:rPr lang="en-US" dirty="0"/>
            </a:br>
            <a:endParaRPr lang="en-US" dirty="0"/>
          </a:p>
        </p:txBody>
      </p:sp>
      <p:sp>
        <p:nvSpPr>
          <p:cNvPr id="3" name="Content Placeholder 2"/>
          <p:cNvSpPr>
            <a:spLocks noGrp="1"/>
          </p:cNvSpPr>
          <p:nvPr>
            <p:ph idx="1"/>
          </p:nvPr>
        </p:nvSpPr>
        <p:spPr/>
        <p:txBody>
          <a:bodyPr/>
          <a:lstStyle/>
          <a:p>
            <a:r>
              <a:rPr lang="en-US" dirty="0" smtClean="0"/>
              <a:t>The Constable tries to buy the pig from the woman for the cheaper price.  When she doesn’t agree, the Constable threatens to enforce the punishment.  The woman sells the pig to the Constable for less than it was worth to save the young boy.</a:t>
            </a:r>
          </a:p>
          <a:p>
            <a:r>
              <a:rPr lang="en-US" dirty="0" smtClean="0"/>
              <a:t>Miles overhears the conversation and tells the Constable he must let the boy go or he will tell the Judge that he cheated the woman.</a:t>
            </a:r>
            <a:endParaRPr lang="en-US" dirty="0"/>
          </a:p>
        </p:txBody>
      </p:sp>
    </p:spTree>
    <p:extLst>
      <p:ext uri="{BB962C8B-B14F-4D97-AF65-F5344CB8AC3E}">
        <p14:creationId xmlns:p14="http://schemas.microsoft.com/office/powerpoint/2010/main" val="3379229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  At the end of Scene 6, what still puzzles the </a:t>
            </a:r>
            <a:r>
              <a:rPr lang="en-US" dirty="0" smtClean="0"/>
              <a:t>Prince</a:t>
            </a:r>
            <a:r>
              <a:rPr lang="en-US" dirty="0"/>
              <a:t>?</a:t>
            </a:r>
            <a:br>
              <a:rPr lang="en-US" dirty="0"/>
            </a:br>
            <a:endParaRPr lang="en-US" dirty="0"/>
          </a:p>
        </p:txBody>
      </p:sp>
      <p:sp>
        <p:nvSpPr>
          <p:cNvPr id="3" name="Content Placeholder 2"/>
          <p:cNvSpPr>
            <a:spLocks noGrp="1"/>
          </p:cNvSpPr>
          <p:nvPr>
            <p:ph idx="1"/>
          </p:nvPr>
        </p:nvSpPr>
        <p:spPr/>
        <p:txBody>
          <a:bodyPr/>
          <a:lstStyle/>
          <a:p>
            <a:r>
              <a:rPr lang="en-US" dirty="0" smtClean="0"/>
              <a:t>At the end of Scene 6, the Prince is still confused because no one believes his true identity.</a:t>
            </a:r>
            <a:endParaRPr lang="en-US" dirty="0"/>
          </a:p>
        </p:txBody>
      </p:sp>
    </p:spTree>
    <p:extLst>
      <p:ext uri="{BB962C8B-B14F-4D97-AF65-F5344CB8AC3E}">
        <p14:creationId xmlns:p14="http://schemas.microsoft.com/office/powerpoint/2010/main" val="16178885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  What happened when Miles and the Prince went to Kent?</a:t>
            </a:r>
            <a:br>
              <a:rPr lang="en-US" dirty="0"/>
            </a:br>
            <a:endParaRPr lang="en-US" dirty="0"/>
          </a:p>
        </p:txBody>
      </p:sp>
      <p:sp>
        <p:nvSpPr>
          <p:cNvPr id="3" name="Content Placeholder 2"/>
          <p:cNvSpPr>
            <a:spLocks noGrp="1"/>
          </p:cNvSpPr>
          <p:nvPr>
            <p:ph idx="1"/>
          </p:nvPr>
        </p:nvSpPr>
        <p:spPr/>
        <p:txBody>
          <a:bodyPr/>
          <a:lstStyle/>
          <a:p>
            <a:r>
              <a:rPr lang="en-US" dirty="0" smtClean="0"/>
              <a:t>When Miles and the Prince go to Kent, Miles learns his brother has stolen his wife and his estate. </a:t>
            </a:r>
            <a:endParaRPr lang="en-US" dirty="0"/>
          </a:p>
        </p:txBody>
      </p:sp>
    </p:spTree>
    <p:extLst>
      <p:ext uri="{BB962C8B-B14F-4D97-AF65-F5344CB8AC3E}">
        <p14:creationId xmlns:p14="http://schemas.microsoft.com/office/powerpoint/2010/main" val="2589501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Who is Sir Hugh?  Why is he important?</a:t>
            </a:r>
            <a:br>
              <a:rPr lang="en-US" dirty="0"/>
            </a:br>
            <a:endParaRPr lang="en-US" dirty="0"/>
          </a:p>
        </p:txBody>
      </p:sp>
      <p:sp>
        <p:nvSpPr>
          <p:cNvPr id="3" name="Content Placeholder 2"/>
          <p:cNvSpPr>
            <a:spLocks noGrp="1"/>
          </p:cNvSpPr>
          <p:nvPr>
            <p:ph idx="1"/>
          </p:nvPr>
        </p:nvSpPr>
        <p:spPr/>
        <p:txBody>
          <a:bodyPr/>
          <a:lstStyle/>
          <a:p>
            <a:r>
              <a:rPr lang="en-US" dirty="0" smtClean="0"/>
              <a:t>Sir Hugh is Miles’s brother.  He took Miles’s estate because he told everyone Miles was dead.</a:t>
            </a:r>
            <a:endParaRPr lang="en-US" dirty="0"/>
          </a:p>
        </p:txBody>
      </p:sp>
    </p:spTree>
    <p:extLst>
      <p:ext uri="{BB962C8B-B14F-4D97-AF65-F5344CB8AC3E}">
        <p14:creationId xmlns:p14="http://schemas.microsoft.com/office/powerpoint/2010/main" val="2762155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273" y="500062"/>
            <a:ext cx="11788727" cy="1325563"/>
          </a:xfrm>
        </p:spPr>
        <p:txBody>
          <a:bodyPr>
            <a:normAutofit fontScale="90000"/>
          </a:bodyPr>
          <a:lstStyle/>
          <a:p>
            <a:r>
              <a:rPr lang="en-US" dirty="0" smtClean="0"/>
              <a:t>1.  List five facts you learned about the author Mark Twain.</a:t>
            </a:r>
            <a:br>
              <a:rPr lang="en-US" dirty="0" smtClean="0"/>
            </a:br>
            <a:endParaRPr lang="en-US" dirty="0"/>
          </a:p>
        </p:txBody>
      </p:sp>
      <p:sp>
        <p:nvSpPr>
          <p:cNvPr id="3" name="Content Placeholder 2"/>
          <p:cNvSpPr>
            <a:spLocks noGrp="1"/>
          </p:cNvSpPr>
          <p:nvPr>
            <p:ph idx="1"/>
          </p:nvPr>
        </p:nvSpPr>
        <p:spPr/>
        <p:txBody>
          <a:bodyPr/>
          <a:lstStyle/>
          <a:p>
            <a:r>
              <a:rPr lang="en-US" dirty="0" smtClean="0"/>
              <a:t>Mark Twain’s real name was Samuel Clemens, and he lived from 1835-1910.</a:t>
            </a:r>
          </a:p>
          <a:p>
            <a:r>
              <a:rPr lang="en-US" dirty="0" smtClean="0"/>
              <a:t>He is one of “America’s greatest and most beloved writers.” (p. 345)</a:t>
            </a:r>
          </a:p>
          <a:p>
            <a:r>
              <a:rPr lang="en-US" dirty="0" smtClean="0"/>
              <a:t>Twain lived with his family in Hannibal, Missouri near the Mississippi River.</a:t>
            </a:r>
          </a:p>
          <a:p>
            <a:r>
              <a:rPr lang="en-US" dirty="0" smtClean="0"/>
              <a:t>He wrote </a:t>
            </a:r>
            <a:r>
              <a:rPr lang="en-US" u="sng" dirty="0" smtClean="0"/>
              <a:t>The Prince and the Pauper </a:t>
            </a:r>
            <a:r>
              <a:rPr lang="en-US" dirty="0" smtClean="0"/>
              <a:t>in 1882.</a:t>
            </a:r>
          </a:p>
        </p:txBody>
      </p:sp>
    </p:spTree>
    <p:extLst>
      <p:ext uri="{BB962C8B-B14F-4D97-AF65-F5344CB8AC3E}">
        <p14:creationId xmlns:p14="http://schemas.microsoft.com/office/powerpoint/2010/main" val="9455306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3.  How has Miles’s life become similar to the Prince’s life?</a:t>
            </a:r>
            <a:br>
              <a:rPr lang="en-US" dirty="0"/>
            </a:br>
            <a:endParaRPr lang="en-US" dirty="0"/>
          </a:p>
        </p:txBody>
      </p:sp>
      <p:sp>
        <p:nvSpPr>
          <p:cNvPr id="3" name="Content Placeholder 2"/>
          <p:cNvSpPr>
            <a:spLocks noGrp="1"/>
          </p:cNvSpPr>
          <p:nvPr>
            <p:ph idx="1"/>
          </p:nvPr>
        </p:nvSpPr>
        <p:spPr/>
        <p:txBody>
          <a:bodyPr/>
          <a:lstStyle/>
          <a:p>
            <a:r>
              <a:rPr lang="en-US" dirty="0" smtClean="0"/>
              <a:t>Miles’s life has become similar to the Prince’s life because no one believes Miles when he tries to tell them who he really is.</a:t>
            </a:r>
            <a:endParaRPr lang="en-US" dirty="0"/>
          </a:p>
        </p:txBody>
      </p:sp>
    </p:spTree>
    <p:extLst>
      <p:ext uri="{BB962C8B-B14F-4D97-AF65-F5344CB8AC3E}">
        <p14:creationId xmlns:p14="http://schemas.microsoft.com/office/powerpoint/2010/main" val="9672149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4.  What does the Prince realize at the end of Scene 7?</a:t>
            </a:r>
            <a:br>
              <a:rPr lang="en-US" dirty="0"/>
            </a:br>
            <a:endParaRPr lang="en-US" dirty="0"/>
          </a:p>
        </p:txBody>
      </p:sp>
      <p:sp>
        <p:nvSpPr>
          <p:cNvPr id="3" name="Content Placeholder 2"/>
          <p:cNvSpPr>
            <a:spLocks noGrp="1"/>
          </p:cNvSpPr>
          <p:nvPr>
            <p:ph idx="1"/>
          </p:nvPr>
        </p:nvSpPr>
        <p:spPr/>
        <p:txBody>
          <a:bodyPr/>
          <a:lstStyle/>
          <a:p>
            <a:r>
              <a:rPr lang="en-US" dirty="0" smtClean="0"/>
              <a:t>The Prince realizes the new king will be crowned the next day.</a:t>
            </a:r>
            <a:endParaRPr lang="en-US" dirty="0"/>
          </a:p>
        </p:txBody>
      </p:sp>
    </p:spTree>
    <p:extLst>
      <p:ext uri="{BB962C8B-B14F-4D97-AF65-F5344CB8AC3E}">
        <p14:creationId xmlns:p14="http://schemas.microsoft.com/office/powerpoint/2010/main" val="30790622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  What surprises you about the beginning of Scene 8 when Tom sees the Prince?</a:t>
            </a:r>
            <a:br>
              <a:rPr lang="en-US" dirty="0"/>
            </a:br>
            <a:endParaRPr lang="en-US" dirty="0"/>
          </a:p>
        </p:txBody>
      </p:sp>
      <p:sp>
        <p:nvSpPr>
          <p:cNvPr id="3" name="Content Placeholder 2"/>
          <p:cNvSpPr>
            <a:spLocks noGrp="1"/>
          </p:cNvSpPr>
          <p:nvPr>
            <p:ph idx="1"/>
          </p:nvPr>
        </p:nvSpPr>
        <p:spPr/>
        <p:txBody>
          <a:bodyPr/>
          <a:lstStyle/>
          <a:p>
            <a:r>
              <a:rPr lang="en-US" dirty="0" smtClean="0"/>
              <a:t>Tom tells the truth about who is the real Prince.</a:t>
            </a:r>
            <a:endParaRPr lang="en-US" dirty="0"/>
          </a:p>
        </p:txBody>
      </p:sp>
    </p:spTree>
    <p:extLst>
      <p:ext uri="{BB962C8B-B14F-4D97-AF65-F5344CB8AC3E}">
        <p14:creationId xmlns:p14="http://schemas.microsoft.com/office/powerpoint/2010/main" val="33243235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  What evidence does Hertford use to determine if the Prince is telling the truth?</a:t>
            </a:r>
            <a:br>
              <a:rPr lang="en-US" dirty="0"/>
            </a:br>
            <a:endParaRPr lang="en-US" dirty="0"/>
          </a:p>
        </p:txBody>
      </p:sp>
      <p:sp>
        <p:nvSpPr>
          <p:cNvPr id="3" name="Content Placeholder 2"/>
          <p:cNvSpPr>
            <a:spLocks noGrp="1"/>
          </p:cNvSpPr>
          <p:nvPr>
            <p:ph idx="1"/>
          </p:nvPr>
        </p:nvSpPr>
        <p:spPr/>
        <p:txBody>
          <a:bodyPr/>
          <a:lstStyle/>
          <a:p>
            <a:r>
              <a:rPr lang="en-US" dirty="0" smtClean="0"/>
              <a:t>Hertford asks the Prince to find the Great Seal of England.  Hertford says it has been missing for weeks, and only the true Prince of Wales would know where it is.</a:t>
            </a:r>
            <a:endParaRPr lang="en-US" dirty="0"/>
          </a:p>
        </p:txBody>
      </p:sp>
    </p:spTree>
    <p:extLst>
      <p:ext uri="{BB962C8B-B14F-4D97-AF65-F5344CB8AC3E}">
        <p14:creationId xmlns:p14="http://schemas.microsoft.com/office/powerpoint/2010/main" val="22429166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3.  How is Miles rewarded at the end of Scene 8?</a:t>
            </a:r>
            <a:br>
              <a:rPr lang="en-US" dirty="0"/>
            </a:br>
            <a:endParaRPr lang="en-US" dirty="0"/>
          </a:p>
        </p:txBody>
      </p:sp>
      <p:sp>
        <p:nvSpPr>
          <p:cNvPr id="3" name="Content Placeholder 2"/>
          <p:cNvSpPr>
            <a:spLocks noGrp="1"/>
          </p:cNvSpPr>
          <p:nvPr>
            <p:ph idx="1"/>
          </p:nvPr>
        </p:nvSpPr>
        <p:spPr/>
        <p:txBody>
          <a:bodyPr/>
          <a:lstStyle/>
          <a:p>
            <a:r>
              <a:rPr lang="en-US" dirty="0" smtClean="0"/>
              <a:t>Miles is rewarded when the Prince calls him his trusty servant.  The Prince allows Miles to stay with him.</a:t>
            </a:r>
            <a:endParaRPr lang="en-US" dirty="0"/>
          </a:p>
        </p:txBody>
      </p:sp>
    </p:spTree>
    <p:extLst>
      <p:ext uri="{BB962C8B-B14F-4D97-AF65-F5344CB8AC3E}">
        <p14:creationId xmlns:p14="http://schemas.microsoft.com/office/powerpoint/2010/main" val="3522272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0547"/>
            <a:ext cx="10515600" cy="1325563"/>
          </a:xfrm>
        </p:spPr>
        <p:txBody>
          <a:bodyPr>
            <a:normAutofit fontScale="90000"/>
          </a:bodyPr>
          <a:lstStyle/>
          <a:p>
            <a:r>
              <a:rPr lang="en-US" dirty="0"/>
              <a:t>4.  What does the Prince promise to do?  What has he learned from his experience that could be a possible theme for the play?</a:t>
            </a:r>
            <a:br>
              <a:rPr lang="en-US" dirty="0"/>
            </a:br>
            <a:endParaRPr lang="en-US" dirty="0"/>
          </a:p>
        </p:txBody>
      </p:sp>
      <p:sp>
        <p:nvSpPr>
          <p:cNvPr id="3" name="Content Placeholder 2"/>
          <p:cNvSpPr>
            <a:spLocks noGrp="1"/>
          </p:cNvSpPr>
          <p:nvPr>
            <p:ph idx="1"/>
          </p:nvPr>
        </p:nvSpPr>
        <p:spPr>
          <a:xfrm>
            <a:off x="838200" y="2317994"/>
            <a:ext cx="10515600" cy="4351338"/>
          </a:xfrm>
        </p:spPr>
        <p:txBody>
          <a:bodyPr/>
          <a:lstStyle/>
          <a:p>
            <a:r>
              <a:rPr lang="en-US" dirty="0" smtClean="0"/>
              <a:t>The Prince promises to rule mercifully based on his experience as a poor person.</a:t>
            </a:r>
            <a:endParaRPr lang="en-US" dirty="0"/>
          </a:p>
        </p:txBody>
      </p:sp>
    </p:spTree>
    <p:extLst>
      <p:ext uri="{BB962C8B-B14F-4D97-AF65-F5344CB8AC3E}">
        <p14:creationId xmlns:p14="http://schemas.microsoft.com/office/powerpoint/2010/main" val="33766530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13765"/>
            <a:ext cx="10515600" cy="1325563"/>
          </a:xfrm>
        </p:spPr>
        <p:txBody>
          <a:bodyPr>
            <a:normAutofit fontScale="90000"/>
          </a:bodyPr>
          <a:lstStyle/>
          <a:p>
            <a:r>
              <a:rPr lang="en-US" dirty="0"/>
              <a:t>5.  The play is based on a novel by Mark Twain.  Think about the plot and characters.  What aspects of this story make it well suited to be a play?</a:t>
            </a:r>
            <a:br>
              <a:rPr lang="en-US" dirty="0"/>
            </a:br>
            <a:endParaRPr lang="en-US" dirty="0"/>
          </a:p>
        </p:txBody>
      </p:sp>
      <p:sp>
        <p:nvSpPr>
          <p:cNvPr id="3" name="Content Placeholder 2"/>
          <p:cNvSpPr>
            <a:spLocks noGrp="1"/>
          </p:cNvSpPr>
          <p:nvPr>
            <p:ph idx="1"/>
          </p:nvPr>
        </p:nvSpPr>
        <p:spPr>
          <a:xfrm>
            <a:off x="838200" y="2531622"/>
            <a:ext cx="10515600" cy="4351338"/>
          </a:xfrm>
        </p:spPr>
        <p:txBody>
          <a:bodyPr/>
          <a:lstStyle/>
          <a:p>
            <a:r>
              <a:rPr lang="en-US" dirty="0" smtClean="0"/>
              <a:t>Answers </a:t>
            </a:r>
            <a:r>
              <a:rPr lang="en-US" smtClean="0"/>
              <a:t>will vary.</a:t>
            </a:r>
            <a:endParaRPr lang="en-US"/>
          </a:p>
        </p:txBody>
      </p:sp>
    </p:spTree>
    <p:extLst>
      <p:ext uri="{BB962C8B-B14F-4D97-AF65-F5344CB8AC3E}">
        <p14:creationId xmlns:p14="http://schemas.microsoft.com/office/powerpoint/2010/main" val="3524738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489" y="646479"/>
            <a:ext cx="11882511" cy="1325563"/>
          </a:xfrm>
        </p:spPr>
        <p:txBody>
          <a:bodyPr>
            <a:normAutofit fontScale="90000"/>
          </a:bodyPr>
          <a:lstStyle/>
          <a:p>
            <a:r>
              <a:rPr lang="en-US" dirty="0"/>
              <a:t>2.  How does the author’s description of the anteroom contribute to the setting?  What is in the anteroom?  What is the setting?</a:t>
            </a:r>
            <a:br>
              <a:rPr lang="en-US" dirty="0"/>
            </a:br>
            <a:endParaRPr lang="en-US" dirty="0"/>
          </a:p>
        </p:txBody>
      </p:sp>
      <p:sp>
        <p:nvSpPr>
          <p:cNvPr id="3" name="Content Placeholder 2"/>
          <p:cNvSpPr>
            <a:spLocks noGrp="1"/>
          </p:cNvSpPr>
          <p:nvPr>
            <p:ph idx="1"/>
          </p:nvPr>
        </p:nvSpPr>
        <p:spPr>
          <a:xfrm>
            <a:off x="852267" y="2121047"/>
            <a:ext cx="10515600" cy="4351338"/>
          </a:xfrm>
        </p:spPr>
        <p:txBody>
          <a:bodyPr/>
          <a:lstStyle/>
          <a:p>
            <a:r>
              <a:rPr lang="en-US" dirty="0" smtClean="0"/>
              <a:t>The anteroom is a waiting room in the palace.  It lets the reader know the play is about royalty who live there.</a:t>
            </a:r>
          </a:p>
          <a:p>
            <a:r>
              <a:rPr lang="en-US" dirty="0" smtClean="0"/>
              <a:t>In the anteroom, there is a couch with a “rich robe” on it and a “large gold seal.”  These things show the Prince’s wealth.</a:t>
            </a:r>
          </a:p>
          <a:p>
            <a:r>
              <a:rPr lang="en-US" dirty="0" smtClean="0"/>
              <a:t>The setting of the play is in 1547 at the </a:t>
            </a:r>
            <a:r>
              <a:rPr lang="en-US" dirty="0" err="1" smtClean="0"/>
              <a:t>Westminister</a:t>
            </a:r>
            <a:r>
              <a:rPr lang="en-US" dirty="0" smtClean="0"/>
              <a:t> Palace, England.</a:t>
            </a:r>
          </a:p>
          <a:p>
            <a:endParaRPr lang="en-US" dirty="0" smtClean="0"/>
          </a:p>
        </p:txBody>
      </p:sp>
    </p:spTree>
    <p:extLst>
      <p:ext uri="{BB962C8B-B14F-4D97-AF65-F5344CB8AC3E}">
        <p14:creationId xmlns:p14="http://schemas.microsoft.com/office/powerpoint/2010/main" val="3864379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9151"/>
            <a:ext cx="10515600" cy="1325563"/>
          </a:xfrm>
        </p:spPr>
        <p:txBody>
          <a:bodyPr>
            <a:normAutofit fontScale="90000"/>
          </a:bodyPr>
          <a:lstStyle/>
          <a:p>
            <a:r>
              <a:rPr lang="en-US" dirty="0"/>
              <a:t>3.  How do the Prince and Tom first meet?  How do Tom and the Prince “switch” places?  </a:t>
            </a:r>
            <a:br>
              <a:rPr lang="en-US" dirty="0"/>
            </a:br>
            <a:endParaRPr lang="en-US" dirty="0"/>
          </a:p>
        </p:txBody>
      </p:sp>
      <p:sp>
        <p:nvSpPr>
          <p:cNvPr id="3" name="Content Placeholder 2"/>
          <p:cNvSpPr>
            <a:spLocks noGrp="1"/>
          </p:cNvSpPr>
          <p:nvPr>
            <p:ph idx="1"/>
          </p:nvPr>
        </p:nvSpPr>
        <p:spPr/>
        <p:txBody>
          <a:bodyPr/>
          <a:lstStyle/>
          <a:p>
            <a:r>
              <a:rPr lang="en-US" dirty="0" smtClean="0"/>
              <a:t>The Prince and Tom meet when Tom is outside the palace hoping to get a glimpse of the Prince.  The guard treats Tom harshly, and the Prince comes to his rescue.</a:t>
            </a:r>
          </a:p>
          <a:p>
            <a:endParaRPr lang="en-US" dirty="0"/>
          </a:p>
          <a:p>
            <a:r>
              <a:rPr lang="en-US" dirty="0" smtClean="0"/>
              <a:t>The boys wish they could experience a different life, so they trade clothing.</a:t>
            </a:r>
            <a:endParaRPr lang="en-US" dirty="0"/>
          </a:p>
        </p:txBody>
      </p:sp>
    </p:spTree>
    <p:extLst>
      <p:ext uri="{BB962C8B-B14F-4D97-AF65-F5344CB8AC3E}">
        <p14:creationId xmlns:p14="http://schemas.microsoft.com/office/powerpoint/2010/main" val="520866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4.  Identify the conflict that occurs after the boys trade places.  What happened?</a:t>
            </a:r>
            <a:br>
              <a:rPr lang="en-US" dirty="0"/>
            </a:br>
            <a:endParaRPr lang="en-US" dirty="0"/>
          </a:p>
        </p:txBody>
      </p:sp>
      <p:sp>
        <p:nvSpPr>
          <p:cNvPr id="3" name="Content Placeholder 2"/>
          <p:cNvSpPr>
            <a:spLocks noGrp="1"/>
          </p:cNvSpPr>
          <p:nvPr>
            <p:ph idx="1"/>
          </p:nvPr>
        </p:nvSpPr>
        <p:spPr/>
        <p:txBody>
          <a:bodyPr/>
          <a:lstStyle/>
          <a:p>
            <a:r>
              <a:rPr lang="en-US" dirty="0" smtClean="0"/>
              <a:t>Person vs Person conflict </a:t>
            </a:r>
          </a:p>
          <a:p>
            <a:r>
              <a:rPr lang="en-US" dirty="0" smtClean="0"/>
              <a:t>Based on how he looks, the guard assumes that the real Prince is the beggar and throws him out of the palace.</a:t>
            </a:r>
            <a:endParaRPr lang="en-US" dirty="0"/>
          </a:p>
        </p:txBody>
      </p:sp>
    </p:spTree>
    <p:extLst>
      <p:ext uri="{BB962C8B-B14F-4D97-AF65-F5344CB8AC3E}">
        <p14:creationId xmlns:p14="http://schemas.microsoft.com/office/powerpoint/2010/main" val="556032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6.  What do Hertford and the King assume has happened to the “Prince”?</a:t>
            </a:r>
            <a:br>
              <a:rPr lang="en-US" dirty="0"/>
            </a:br>
            <a:endParaRPr lang="en-US" dirty="0"/>
          </a:p>
        </p:txBody>
      </p:sp>
      <p:sp>
        <p:nvSpPr>
          <p:cNvPr id="3" name="Content Placeholder 2"/>
          <p:cNvSpPr>
            <a:spLocks noGrp="1"/>
          </p:cNvSpPr>
          <p:nvPr>
            <p:ph idx="1"/>
          </p:nvPr>
        </p:nvSpPr>
        <p:spPr/>
        <p:txBody>
          <a:bodyPr/>
          <a:lstStyle/>
          <a:p>
            <a:r>
              <a:rPr lang="en-US" dirty="0" smtClean="0"/>
              <a:t>Hertford and the King assume that the Prince has “gone mad” because he insists that he is not the real prince.  Tom </a:t>
            </a:r>
            <a:r>
              <a:rPr lang="en-US" dirty="0" err="1" smtClean="0"/>
              <a:t>Canty</a:t>
            </a:r>
            <a:r>
              <a:rPr lang="en-US" dirty="0" smtClean="0"/>
              <a:t> is telling them the truth, but they do not believe him.</a:t>
            </a:r>
            <a:endParaRPr lang="en-US" dirty="0"/>
          </a:p>
        </p:txBody>
      </p:sp>
    </p:spTree>
    <p:extLst>
      <p:ext uri="{BB962C8B-B14F-4D97-AF65-F5344CB8AC3E}">
        <p14:creationId xmlns:p14="http://schemas.microsoft.com/office/powerpoint/2010/main" val="2061818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7.  How do the court pages (or servants) treat Tom?  Cite text evidence to show Tom’s feelings.</a:t>
            </a:r>
            <a:br>
              <a:rPr lang="en-US" dirty="0"/>
            </a:br>
            <a:endParaRPr lang="en-US" dirty="0"/>
          </a:p>
        </p:txBody>
      </p:sp>
      <p:sp>
        <p:nvSpPr>
          <p:cNvPr id="3" name="Content Placeholder 2"/>
          <p:cNvSpPr>
            <a:spLocks noGrp="1"/>
          </p:cNvSpPr>
          <p:nvPr>
            <p:ph idx="1"/>
          </p:nvPr>
        </p:nvSpPr>
        <p:spPr/>
        <p:txBody>
          <a:bodyPr/>
          <a:lstStyle/>
          <a:p>
            <a:r>
              <a:rPr lang="en-US" dirty="0" smtClean="0"/>
              <a:t>The court pages try to do everything for Tom.  They serve him a cup of  water, take his boots, remove his cape and gloves, and cover him with a robe.  </a:t>
            </a:r>
          </a:p>
          <a:p>
            <a:endParaRPr lang="en-US" dirty="0"/>
          </a:p>
          <a:p>
            <a:r>
              <a:rPr lang="en-US" dirty="0" smtClean="0"/>
              <a:t>Tom feels like they would breathe for him if they could.  Tom feels uncomfortable because they are doing so much for him that he could do for himself.  He is not used to that kind of treatment.</a:t>
            </a:r>
          </a:p>
        </p:txBody>
      </p:sp>
    </p:spTree>
    <p:extLst>
      <p:ext uri="{BB962C8B-B14F-4D97-AF65-F5344CB8AC3E}">
        <p14:creationId xmlns:p14="http://schemas.microsoft.com/office/powerpoint/2010/main" val="2068069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2411"/>
            <a:ext cx="10515600" cy="1325563"/>
          </a:xfrm>
        </p:spPr>
        <p:txBody>
          <a:bodyPr>
            <a:normAutofit fontScale="90000"/>
          </a:bodyPr>
          <a:lstStyle/>
          <a:p>
            <a:r>
              <a:rPr lang="en-US" dirty="0"/>
              <a:t>8.  How has Tom’s life completely changed at the end of Scene 1?  Compare his life now to his life when we met him at the beginning of the play.</a:t>
            </a:r>
            <a:br>
              <a:rPr lang="en-US" dirty="0"/>
            </a:br>
            <a:endParaRPr lang="en-US" dirty="0"/>
          </a:p>
        </p:txBody>
      </p:sp>
      <p:sp>
        <p:nvSpPr>
          <p:cNvPr id="3" name="Content Placeholder 2"/>
          <p:cNvSpPr>
            <a:spLocks noGrp="1"/>
          </p:cNvSpPr>
          <p:nvPr>
            <p:ph idx="1"/>
          </p:nvPr>
        </p:nvSpPr>
        <p:spPr>
          <a:xfrm>
            <a:off x="838200" y="2247656"/>
            <a:ext cx="10515600" cy="4351338"/>
          </a:xfrm>
        </p:spPr>
        <p:txBody>
          <a:bodyPr/>
          <a:lstStyle/>
          <a:p>
            <a:r>
              <a:rPr lang="en-US" dirty="0" smtClean="0"/>
              <a:t>Tom used to be mistreated and forced to beg for food, but now he is constantly respected and served by others because they think he is the Prince.</a:t>
            </a:r>
            <a:endParaRPr lang="en-US" dirty="0"/>
          </a:p>
        </p:txBody>
      </p:sp>
    </p:spTree>
    <p:extLst>
      <p:ext uri="{BB962C8B-B14F-4D97-AF65-F5344CB8AC3E}">
        <p14:creationId xmlns:p14="http://schemas.microsoft.com/office/powerpoint/2010/main" val="2333397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  Who is </a:t>
            </a:r>
            <a:r>
              <a:rPr lang="en-US" dirty="0" err="1"/>
              <a:t>Canty</a:t>
            </a:r>
            <a:r>
              <a:rPr lang="en-US" dirty="0"/>
              <a:t>?  Even though he was not present in Scene 1, what do you already know about him?</a:t>
            </a:r>
            <a:br>
              <a:rPr lang="en-US" dirty="0"/>
            </a:br>
            <a:endParaRPr lang="en-US" dirty="0"/>
          </a:p>
        </p:txBody>
      </p:sp>
      <p:sp>
        <p:nvSpPr>
          <p:cNvPr id="3" name="Content Placeholder 2"/>
          <p:cNvSpPr>
            <a:spLocks noGrp="1"/>
          </p:cNvSpPr>
          <p:nvPr>
            <p:ph idx="1"/>
          </p:nvPr>
        </p:nvSpPr>
        <p:spPr/>
        <p:txBody>
          <a:bodyPr/>
          <a:lstStyle/>
          <a:p>
            <a:r>
              <a:rPr lang="en-US" dirty="0" err="1" smtClean="0"/>
              <a:t>Canty</a:t>
            </a:r>
            <a:r>
              <a:rPr lang="en-US" dirty="0" smtClean="0"/>
              <a:t> is Tom’s father.  He is an abusive, rough man.</a:t>
            </a:r>
          </a:p>
          <a:p>
            <a:pPr marL="0" indent="0">
              <a:buNone/>
            </a:pPr>
            <a:endParaRPr lang="en-US" dirty="0"/>
          </a:p>
        </p:txBody>
      </p:sp>
    </p:spTree>
    <p:extLst>
      <p:ext uri="{BB962C8B-B14F-4D97-AF65-F5344CB8AC3E}">
        <p14:creationId xmlns:p14="http://schemas.microsoft.com/office/powerpoint/2010/main" val="25934690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TotalTime>
  <Words>1321</Words>
  <Application>Microsoft Office PowerPoint</Application>
  <PresentationFormat>Widescreen</PresentationFormat>
  <Paragraphs>67</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“The Prince and the Pauper”</vt:lpstr>
      <vt:lpstr>1.  List five facts you learned about the author Mark Twain. </vt:lpstr>
      <vt:lpstr>2.  How does the author’s description of the anteroom contribute to the setting?  What is in the anteroom?  What is the setting? </vt:lpstr>
      <vt:lpstr>3.  How do the Prince and Tom first meet?  How do Tom and the Prince “switch” places?   </vt:lpstr>
      <vt:lpstr>4.  Identify the conflict that occurs after the boys trade places.  What happened? </vt:lpstr>
      <vt:lpstr>6.  What do Hertford and the King assume has happened to the “Prince”? </vt:lpstr>
      <vt:lpstr>7.  How do the court pages (or servants) treat Tom?  Cite text evidence to show Tom’s feelings. </vt:lpstr>
      <vt:lpstr>8.  How has Tom’s life completely changed at the end of Scene 1?  Compare his life now to his life when we met him at the beginning of the play. </vt:lpstr>
      <vt:lpstr>1.  Who is Canty?  Even though he was not present in Scene 1, what do you already know about him? </vt:lpstr>
      <vt:lpstr>2.  How has the Prince’s life completely changed at the end of Scene 2?  Compare his life now to his life when we met him at the beginning of the play. </vt:lpstr>
      <vt:lpstr>1.  What happens in Scene 3 that causes the Prince to panic?   </vt:lpstr>
      <vt:lpstr>1.  Who is Miles?  Why is he important? </vt:lpstr>
      <vt:lpstr>2.  In literature, irony is a contradiction between what happens and what is expected.  What is ironic about Miles helping the Prince in this scene? </vt:lpstr>
      <vt:lpstr>1.  How much time as passed between Scene 4 and Scene 5?  Why is this significant?  Think about what Tom has been experiencing and compare that to what the Prince has been experiencing. </vt:lpstr>
      <vt:lpstr>2.  What is the Prince accused of doing in Scene 5?  What really happened? </vt:lpstr>
      <vt:lpstr>1.  How do the Constable’s actions help the Prince?  What does Miles do? </vt:lpstr>
      <vt:lpstr>2.  At the end of Scene 6, what still puzzles the Prince? </vt:lpstr>
      <vt:lpstr>1.  What happened when Miles and the Prince went to Kent? </vt:lpstr>
      <vt:lpstr>2.  Who is Sir Hugh?  Why is he important? </vt:lpstr>
      <vt:lpstr>3.  How has Miles’s life become similar to the Prince’s life? </vt:lpstr>
      <vt:lpstr>4.  What does the Prince realize at the end of Scene 7? </vt:lpstr>
      <vt:lpstr>1.  What surprises you about the beginning of Scene 8 when Tom sees the Prince? </vt:lpstr>
      <vt:lpstr>2.  What evidence does Hertford use to determine if the Prince is telling the truth? </vt:lpstr>
      <vt:lpstr>3.  How is Miles rewarded at the end of Scene 8? </vt:lpstr>
      <vt:lpstr>4.  What does the Prince promise to do?  What has he learned from his experience that could be a possible theme for the play? </vt:lpstr>
      <vt:lpstr>5.  The play is based on a novel by Mark Twain.  Think about the plot and characters.  What aspects of this story make it well suited to be a play?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Nelson</dc:creator>
  <cp:lastModifiedBy>Tolly Garrison</cp:lastModifiedBy>
  <cp:revision>38</cp:revision>
  <dcterms:created xsi:type="dcterms:W3CDTF">2015-01-26T18:55:51Z</dcterms:created>
  <dcterms:modified xsi:type="dcterms:W3CDTF">2015-01-29T18:09:11Z</dcterms:modified>
</cp:coreProperties>
</file>