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E5E-80EA-4964-8D2D-B63AA43851D0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F53F-5391-44A4-82CD-C4EB5B9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E5E-80EA-4964-8D2D-B63AA43851D0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F53F-5391-44A4-82CD-C4EB5B9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0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E5E-80EA-4964-8D2D-B63AA43851D0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F53F-5391-44A4-82CD-C4EB5B9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E5E-80EA-4964-8D2D-B63AA43851D0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F53F-5391-44A4-82CD-C4EB5B9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8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E5E-80EA-4964-8D2D-B63AA43851D0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F53F-5391-44A4-82CD-C4EB5B9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8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E5E-80EA-4964-8D2D-B63AA43851D0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F53F-5391-44A4-82CD-C4EB5B9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9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E5E-80EA-4964-8D2D-B63AA43851D0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F53F-5391-44A4-82CD-C4EB5B9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98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E5E-80EA-4964-8D2D-B63AA43851D0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F53F-5391-44A4-82CD-C4EB5B9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0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E5E-80EA-4964-8D2D-B63AA43851D0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F53F-5391-44A4-82CD-C4EB5B9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3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E5E-80EA-4964-8D2D-B63AA43851D0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F53F-5391-44A4-82CD-C4EB5B9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9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6E5E-80EA-4964-8D2D-B63AA43851D0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F53F-5391-44A4-82CD-C4EB5B9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6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66E5E-80EA-4964-8D2D-B63AA43851D0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9F53F-5391-44A4-82CD-C4EB5B9616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4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The Giver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Vocabulary from Chapters 1-4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19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52400"/>
            <a:ext cx="8839200" cy="6553200"/>
          </a:xfrm>
          <a:prstGeom prst="rect">
            <a:avLst/>
          </a:prstGeom>
          <a:noFill/>
          <a:ln w="4445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381000"/>
            <a:ext cx="8382000" cy="6059744"/>
          </a:xfrm>
          <a:prstGeom prst="rect">
            <a:avLst/>
          </a:prstGeom>
          <a:noFill/>
          <a:ln w="101600">
            <a:solidFill>
              <a:srgbClr val="E3B6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433626"/>
            <a:ext cx="78592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rgbClr val="0000AD"/>
                </a:solidFill>
                <a:latin typeface="Cherry Cream Soda"/>
                <a:cs typeface="Cherry Cream Soda"/>
              </a:rPr>
              <a:t>Chapter 1 - 2</a:t>
            </a:r>
            <a:endParaRPr lang="en-US" sz="5000" b="1" dirty="0">
              <a:solidFill>
                <a:srgbClr val="0000AD"/>
              </a:solidFill>
              <a:latin typeface="Cherry Cream Soda"/>
              <a:cs typeface="Cherry Cream Sod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1752600"/>
            <a:ext cx="8001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A31D21"/>
                </a:solidFill>
                <a:latin typeface="Cherry Cream Soda"/>
                <a:cs typeface="Cherry Cream Soda"/>
              </a:rPr>
              <a:t>1. Grim – forbidding; threatening; serious; harsh</a:t>
            </a:r>
          </a:p>
          <a:p>
            <a:r>
              <a:rPr lang="en-US" sz="2000" dirty="0">
                <a:solidFill>
                  <a:srgbClr val="A31D21"/>
                </a:solidFill>
                <a:latin typeface="Cherry Cream Soda"/>
                <a:cs typeface="Cherry Cream Soda"/>
              </a:rPr>
              <a:t> </a:t>
            </a:r>
          </a:p>
          <a:p>
            <a:r>
              <a:rPr lang="en-US" sz="2000" dirty="0">
                <a:solidFill>
                  <a:srgbClr val="A31D21"/>
                </a:solidFill>
                <a:latin typeface="Cherry Cream Soda"/>
                <a:cs typeface="Cherry Cream Soda"/>
              </a:rPr>
              <a:t>2. Jeering – teasing; mocking; ridicule</a:t>
            </a:r>
          </a:p>
          <a:p>
            <a:r>
              <a:rPr lang="en-US" sz="2000" dirty="0">
                <a:solidFill>
                  <a:srgbClr val="A31D21"/>
                </a:solidFill>
                <a:latin typeface="Cherry Cream Soda"/>
                <a:cs typeface="Cherry Cream Soda"/>
              </a:rPr>
              <a:t> </a:t>
            </a:r>
          </a:p>
          <a:p>
            <a:r>
              <a:rPr lang="en-US" sz="2000" dirty="0">
                <a:solidFill>
                  <a:srgbClr val="A31D21"/>
                </a:solidFill>
                <a:latin typeface="Cherry Cream Soda"/>
                <a:cs typeface="Cherry Cream Soda"/>
              </a:rPr>
              <a:t>3. Wheedle – coax; persuade; convince </a:t>
            </a:r>
          </a:p>
          <a:p>
            <a:endParaRPr lang="en-US" sz="2000" dirty="0">
              <a:solidFill>
                <a:srgbClr val="A31D21"/>
              </a:solidFill>
              <a:latin typeface="Cherry Cream Soda"/>
              <a:cs typeface="Cherry Cream Soda"/>
            </a:endParaRPr>
          </a:p>
          <a:p>
            <a:r>
              <a:rPr lang="en-US" sz="2000" dirty="0">
                <a:solidFill>
                  <a:srgbClr val="A31D21"/>
                </a:solidFill>
                <a:latin typeface="Cherry Cream Soda"/>
                <a:cs typeface="Cherry Cream Soda"/>
              </a:rPr>
              <a:t>4. Vital – necessary; important; essential  </a:t>
            </a:r>
          </a:p>
          <a:p>
            <a:endParaRPr lang="en-US" sz="2000" dirty="0">
              <a:solidFill>
                <a:srgbClr val="A31D21"/>
              </a:solidFill>
              <a:latin typeface="Cherry Cream Soda"/>
              <a:cs typeface="Cherry Cream Soda"/>
            </a:endParaRPr>
          </a:p>
          <a:p>
            <a:r>
              <a:rPr lang="en-US" sz="2000" dirty="0">
                <a:solidFill>
                  <a:srgbClr val="A31D21"/>
                </a:solidFill>
                <a:latin typeface="Cherry Cream Soda"/>
                <a:cs typeface="Cherry Cream Soda"/>
              </a:rPr>
              <a:t>5. Prominent – important; leading; in the forefront</a:t>
            </a:r>
          </a:p>
          <a:p>
            <a:endParaRPr lang="en-US" sz="2000" dirty="0">
              <a:solidFill>
                <a:srgbClr val="A31D21"/>
              </a:solidFill>
              <a:latin typeface="Cherry Cream Soda"/>
              <a:cs typeface="Cherry Cream Soda"/>
            </a:endParaRPr>
          </a:p>
          <a:p>
            <a:r>
              <a:rPr lang="en-US" sz="2000" dirty="0">
                <a:solidFill>
                  <a:srgbClr val="A31D21"/>
                </a:solidFill>
                <a:latin typeface="Cherry Cream Soda"/>
                <a:cs typeface="Cherry Cream Soda"/>
              </a:rPr>
              <a:t>6. Adherence – follow; comply; conform; submit  </a:t>
            </a:r>
          </a:p>
          <a:p>
            <a:endParaRPr lang="en-US" sz="2000" dirty="0">
              <a:solidFill>
                <a:srgbClr val="A31D21"/>
              </a:solidFill>
              <a:latin typeface="Cherry Cream Soda"/>
              <a:cs typeface="Cherry Cream Soda"/>
            </a:endParaRPr>
          </a:p>
          <a:p>
            <a:r>
              <a:rPr lang="en-US" sz="2000" dirty="0">
                <a:solidFill>
                  <a:srgbClr val="A31D21"/>
                </a:solidFill>
                <a:latin typeface="Cherry Cream Soda"/>
                <a:cs typeface="Cherry Cream Soda"/>
              </a:rPr>
              <a:t>7. Aptitude – strength; natural ability; talent  </a:t>
            </a:r>
          </a:p>
          <a:p>
            <a:endParaRPr lang="en-US" sz="2000" dirty="0">
              <a:latin typeface="Cherry Cream Soda"/>
              <a:cs typeface="Cherry Cream Soda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1143001"/>
            <a:ext cx="571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herry Cream Soda"/>
                <a:cs typeface="Cherry Cream Soda"/>
              </a:rPr>
              <a:t>Synonyms/Definitions of Words </a:t>
            </a:r>
            <a:endParaRPr lang="en-US" sz="2200" dirty="0">
              <a:latin typeface="Cherry Cream Soda"/>
              <a:cs typeface="Cherry Cream Sod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70104" y="6093297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Presto Plans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9454" y="476672"/>
            <a:ext cx="73493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27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6400" y="152400"/>
            <a:ext cx="8839200" cy="6553200"/>
          </a:xfrm>
          <a:prstGeom prst="rect">
            <a:avLst/>
          </a:prstGeom>
          <a:noFill/>
          <a:ln w="4445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381000"/>
            <a:ext cx="8382000" cy="6059744"/>
          </a:xfrm>
          <a:prstGeom prst="rect">
            <a:avLst/>
          </a:prstGeom>
          <a:noFill/>
          <a:ln w="101600">
            <a:solidFill>
              <a:srgbClr val="E3B63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433626"/>
            <a:ext cx="8153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solidFill>
                  <a:srgbClr val="0000AD"/>
                </a:solidFill>
                <a:latin typeface="Cherry Cream Soda"/>
                <a:cs typeface="Cherry Cream Soda"/>
              </a:rPr>
              <a:t>Chapter 5 - 6</a:t>
            </a:r>
            <a:endParaRPr lang="en-US" sz="5000" dirty="0">
              <a:solidFill>
                <a:srgbClr val="0000AD"/>
              </a:solidFill>
              <a:latin typeface="Cherry Cream Soda"/>
              <a:cs typeface="Cherry Cream Sod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1295400"/>
            <a:ext cx="8001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herry Cream Soda"/>
                <a:cs typeface="Cherry Cream Soda"/>
              </a:rPr>
              <a:t>1. “His mother told of a dream fragment, a </a:t>
            </a:r>
            <a:r>
              <a:rPr lang="en-US" sz="2200" b="1" u="sng" dirty="0">
                <a:solidFill>
                  <a:srgbClr val="A31D21"/>
                </a:solidFill>
                <a:latin typeface="Cherry Cream Soda"/>
                <a:cs typeface="Cherry Cream Soda"/>
              </a:rPr>
              <a:t>disquieting</a:t>
            </a:r>
            <a:r>
              <a:rPr lang="en-US" sz="2200" dirty="0">
                <a:solidFill>
                  <a:srgbClr val="A31D21"/>
                </a:solidFill>
                <a:latin typeface="Cherry Cream Soda"/>
                <a:cs typeface="Cherry Cream Soda"/>
              </a:rPr>
              <a:t> </a:t>
            </a:r>
            <a:r>
              <a:rPr lang="en-US" sz="2200" dirty="0">
                <a:latin typeface="Cherry Cream Soda"/>
                <a:cs typeface="Cherry Cream Soda"/>
              </a:rPr>
              <a:t>scene where she had been chastised for a rule </a:t>
            </a:r>
            <a:r>
              <a:rPr lang="en-US" sz="2200" b="1" u="sng" dirty="0">
                <a:solidFill>
                  <a:srgbClr val="A31D21"/>
                </a:solidFill>
                <a:latin typeface="Cherry Cream Soda"/>
                <a:cs typeface="Cherry Cream Soda"/>
              </a:rPr>
              <a:t>infraction</a:t>
            </a:r>
            <a:r>
              <a:rPr lang="en-US" sz="2200" dirty="0">
                <a:latin typeface="Cherry Cream Soda"/>
                <a:cs typeface="Cherry Cream Soda"/>
              </a:rPr>
              <a:t>” (34). </a:t>
            </a:r>
          </a:p>
          <a:p>
            <a:r>
              <a:rPr lang="en-US" sz="2200" dirty="0">
                <a:latin typeface="Cherry Cream Soda"/>
                <a:cs typeface="Cherry Cream Soda"/>
              </a:rPr>
              <a:t> </a:t>
            </a:r>
          </a:p>
          <a:p>
            <a:r>
              <a:rPr lang="en-US" sz="2200" dirty="0">
                <a:latin typeface="Cherry Cream Soda"/>
                <a:cs typeface="Cherry Cream Soda"/>
              </a:rPr>
              <a:t>2. “The bicycle…would be a powerful </a:t>
            </a:r>
            <a:r>
              <a:rPr lang="en-US" sz="2200" b="1" u="sng" dirty="0">
                <a:solidFill>
                  <a:srgbClr val="A31D21"/>
                </a:solidFill>
                <a:latin typeface="Cherry Cream Soda"/>
                <a:cs typeface="Cherry Cream Soda"/>
              </a:rPr>
              <a:t>emblem</a:t>
            </a:r>
            <a:r>
              <a:rPr lang="en-US" sz="2200" dirty="0">
                <a:solidFill>
                  <a:srgbClr val="A31D21"/>
                </a:solidFill>
                <a:latin typeface="Cherry Cream Soda"/>
                <a:cs typeface="Cherry Cream Soda"/>
              </a:rPr>
              <a:t> </a:t>
            </a:r>
            <a:r>
              <a:rPr lang="en-US" sz="2200" dirty="0">
                <a:latin typeface="Cherry Cream Soda"/>
                <a:cs typeface="Cherry Cream Soda"/>
              </a:rPr>
              <a:t>of moving gradually out into the community” (41) </a:t>
            </a:r>
          </a:p>
          <a:p>
            <a:r>
              <a:rPr lang="en-US" sz="2200" dirty="0">
                <a:latin typeface="Cherry Cream Soda"/>
                <a:cs typeface="Cherry Cream Soda"/>
              </a:rPr>
              <a:t> </a:t>
            </a:r>
          </a:p>
          <a:p>
            <a:r>
              <a:rPr lang="en-US" sz="2200" dirty="0">
                <a:latin typeface="Cherry Cream Soda"/>
                <a:cs typeface="Cherry Cream Soda"/>
              </a:rPr>
              <a:t>3. “’I want to get a good seat in the auditorium’ she </a:t>
            </a:r>
            <a:r>
              <a:rPr lang="en-US" sz="2200" b="1" u="sng" dirty="0">
                <a:solidFill>
                  <a:srgbClr val="A31D21"/>
                </a:solidFill>
                <a:latin typeface="Cherry Cream Soda"/>
                <a:cs typeface="Cherry Cream Soda"/>
              </a:rPr>
              <a:t>prodded</a:t>
            </a:r>
            <a:r>
              <a:rPr lang="en-US" sz="2200" dirty="0">
                <a:solidFill>
                  <a:srgbClr val="A31D21"/>
                </a:solidFill>
                <a:latin typeface="Cherry Cream Soda"/>
                <a:cs typeface="Cherry Cream Soda"/>
              </a:rPr>
              <a:t> </a:t>
            </a:r>
            <a:r>
              <a:rPr lang="en-US" sz="2200" dirty="0">
                <a:latin typeface="Cherry Cream Soda"/>
                <a:cs typeface="Cherry Cream Soda"/>
              </a:rPr>
              <a:t>Lily to the front door and Jonas followed” (41).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870104" y="6093297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Presto Plans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9454" y="476672"/>
            <a:ext cx="73493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41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Cherry Cream Soda</vt:lpstr>
      <vt:lpstr>Office Theme</vt:lpstr>
      <vt:lpstr>The Giver  Vocabulary from Chapters 1-4 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Giver  Vocabulary from Chapters 1-4 </dc:title>
  <dc:creator>Tolly Garrison</dc:creator>
  <cp:lastModifiedBy>Tolly Garrison</cp:lastModifiedBy>
  <cp:revision>1</cp:revision>
  <dcterms:created xsi:type="dcterms:W3CDTF">2016-05-02T19:15:21Z</dcterms:created>
  <dcterms:modified xsi:type="dcterms:W3CDTF">2016-05-02T19:15:53Z</dcterms:modified>
</cp:coreProperties>
</file>