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3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5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8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1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2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5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84FC-1FEB-4D39-B6DC-DA099E992F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8B5C-D97C-4C2F-9303-2A8BC73C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8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444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381000"/>
            <a:ext cx="8382000" cy="6059744"/>
          </a:xfrm>
          <a:prstGeom prst="rect">
            <a:avLst/>
          </a:prstGeom>
          <a:noFill/>
          <a:ln w="101600">
            <a:solidFill>
              <a:srgbClr val="E3B6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152400"/>
            <a:ext cx="7543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>
                <a:solidFill>
                  <a:srgbClr val="0000AD"/>
                </a:solidFill>
                <a:latin typeface="Cherry Cream Soda"/>
                <a:cs typeface="Cherry Cream Soda"/>
              </a:rPr>
              <a:t>The Giver</a:t>
            </a:r>
            <a:endParaRPr lang="en-US" sz="11000" dirty="0">
              <a:solidFill>
                <a:srgbClr val="0000AD"/>
              </a:solidFill>
              <a:latin typeface="Cherry Cream Soda"/>
              <a:cs typeface="Cherry Cream Sod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1340584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E3B63B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herry Cream Soda"/>
                <a:cs typeface="Cherry Cream Soda"/>
              </a:rPr>
              <a:t>Vocabulary</a:t>
            </a:r>
            <a:endParaRPr lang="en-US" sz="9000" dirty="0">
              <a:solidFill>
                <a:srgbClr val="E3B63B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3657601"/>
            <a:ext cx="838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herry Cream Soda"/>
                <a:cs typeface="Cherry Cream Soda"/>
              </a:rPr>
              <a:t>Using Context Clues To Determine Meaning</a:t>
            </a:r>
            <a:endParaRPr lang="en-US" sz="2600" dirty="0">
              <a:latin typeface="Cherry Cream Soda"/>
              <a:cs typeface="Cherry Cream Sod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23622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rgbClr val="E3B63B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herry Cream Soda"/>
                <a:cs typeface="Cherry Cream Soda"/>
              </a:rPr>
              <a:t>In Context</a:t>
            </a:r>
            <a:endParaRPr lang="en-US" sz="9000" dirty="0">
              <a:solidFill>
                <a:srgbClr val="E3B63B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93088" y="6093297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Presto Plans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760" y="4276308"/>
            <a:ext cx="4938552" cy="188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444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381000"/>
            <a:ext cx="8382000" cy="6059744"/>
          </a:xfrm>
          <a:prstGeom prst="rect">
            <a:avLst/>
          </a:prstGeom>
          <a:noFill/>
          <a:ln w="101600">
            <a:solidFill>
              <a:srgbClr val="E3B6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433626"/>
            <a:ext cx="815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0000AD"/>
                </a:solidFill>
                <a:latin typeface="Cherry Cream Soda"/>
                <a:cs typeface="Cherry Cream Soda"/>
              </a:rPr>
              <a:t>Chapter 7 - 9</a:t>
            </a:r>
            <a:endParaRPr lang="en-US" sz="5000" dirty="0">
              <a:solidFill>
                <a:srgbClr val="0000AD"/>
              </a:solidFill>
              <a:latin typeface="Cherry Cream Soda"/>
              <a:cs typeface="Cherry Cream Sod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295401"/>
            <a:ext cx="8001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1. Meticulously – attention to detail; careful; precise </a:t>
            </a:r>
          </a:p>
          <a:p>
            <a:endParaRPr lang="en-US" sz="21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2. Prestige – respect; admiration; honor  </a:t>
            </a:r>
          </a:p>
          <a:p>
            <a:endParaRPr lang="en-US" sz="21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3. Lapse – temporary failure in memory or </a:t>
            </a:r>
            <a:r>
              <a:rPr lang="en-US" sz="2100" dirty="0" err="1">
                <a:solidFill>
                  <a:srgbClr val="A31D21"/>
                </a:solidFill>
                <a:latin typeface="Cherry Cream Soda"/>
                <a:cs typeface="Cherry Cream Soda"/>
              </a:rPr>
              <a:t>judgement</a:t>
            </a:r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 </a:t>
            </a:r>
          </a:p>
          <a:p>
            <a:endParaRPr lang="en-US" sz="21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4. Avert – turn away  </a:t>
            </a:r>
          </a:p>
          <a:p>
            <a:endParaRPr lang="en-US" sz="21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5. Piecemeal – a little at a time; bit by bit; in steps </a:t>
            </a:r>
          </a:p>
          <a:p>
            <a:endParaRPr lang="en-US" sz="21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6. Crescendo – increase in loudness </a:t>
            </a:r>
          </a:p>
          <a:p>
            <a:endParaRPr lang="en-US" sz="21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7. Jaunty – cheery, happy, lively; confident  </a:t>
            </a:r>
          </a:p>
          <a:p>
            <a:endParaRPr lang="en-US" sz="21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100" dirty="0">
                <a:solidFill>
                  <a:srgbClr val="A31D21"/>
                </a:solidFill>
                <a:latin typeface="Cherry Cream Soda"/>
                <a:cs typeface="Cherry Cream Soda"/>
              </a:rPr>
              <a:t>8. Excruciating – intensely painful; intense; severe </a:t>
            </a:r>
          </a:p>
          <a:p>
            <a:r>
              <a:rPr lang="en-US" sz="2200" dirty="0">
                <a:latin typeface="Cherry Cream Soda"/>
                <a:cs typeface="Cherry Cream Soda"/>
              </a:rPr>
              <a:t>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70104" y="6093297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Presto Plans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454" y="476672"/>
            <a:ext cx="73493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444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381000"/>
            <a:ext cx="8382000" cy="6059744"/>
          </a:xfrm>
          <a:prstGeom prst="rect">
            <a:avLst/>
          </a:prstGeom>
          <a:noFill/>
          <a:ln w="101600">
            <a:solidFill>
              <a:srgbClr val="E3B6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433626"/>
            <a:ext cx="815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0000AD"/>
                </a:solidFill>
                <a:latin typeface="Cherry Cream Soda"/>
                <a:cs typeface="Cherry Cream Soda"/>
              </a:rPr>
              <a:t>Chapter 10 - 11</a:t>
            </a:r>
            <a:endParaRPr lang="en-US" sz="5000" dirty="0">
              <a:solidFill>
                <a:srgbClr val="0000AD"/>
              </a:solidFill>
              <a:latin typeface="Cherry Cream Soda"/>
              <a:cs typeface="Cherry Cream Sod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295401"/>
            <a:ext cx="8001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1. Frigid – very cold </a:t>
            </a:r>
          </a:p>
          <a:p>
            <a:endParaRPr lang="en-US" sz="22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2. Torrent – strong and fast moving</a:t>
            </a:r>
          </a:p>
          <a:p>
            <a:endParaRPr lang="en-US" sz="22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3. Obstruction – barrier; obstacle; hurdle; block    </a:t>
            </a:r>
          </a:p>
          <a:p>
            <a:endParaRPr lang="en-US" sz="22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4. Basking – to make the most of; revel in; lie in warmth</a:t>
            </a:r>
          </a:p>
          <a:p>
            <a:endParaRPr lang="en-US" sz="22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5. Wincing – flinch; make a face; squirm (from pain)  </a:t>
            </a:r>
          </a:p>
          <a:p>
            <a:endParaRPr lang="en-US" sz="22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6. Weary – tired; worn out; exhausted  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70104" y="6093297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Presto Plans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454" y="476672"/>
            <a:ext cx="73493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5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Cherry Cream Soda</vt:lpstr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Tolly Garrison</dc:creator>
  <cp:lastModifiedBy>Tolly Garrison</cp:lastModifiedBy>
  <cp:revision>1</cp:revision>
  <dcterms:created xsi:type="dcterms:W3CDTF">2016-05-10T16:47:53Z</dcterms:created>
  <dcterms:modified xsi:type="dcterms:W3CDTF">2016-05-10T16:48:26Z</dcterms:modified>
</cp:coreProperties>
</file>