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4/21/2016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4/21/2016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735" y="2781836"/>
            <a:ext cx="10289192" cy="1524954"/>
          </a:xfrm>
        </p:spPr>
        <p:txBody>
          <a:bodyPr>
            <a:normAutofit fontScale="90000"/>
          </a:bodyPr>
          <a:lstStyle/>
          <a:p>
            <a:pPr algn="ctr"/>
            <a:r>
              <a:rPr lang="en-US" sz="8000" dirty="0" smtClean="0">
                <a:latin typeface="HelloMummy" panose="02000603000000000000" pitchFamily="2" charset="0"/>
                <a:ea typeface="HelloMummy" panose="02000603000000000000" pitchFamily="2" charset="0"/>
              </a:rPr>
              <a:t>TEST taking strategies </a:t>
            </a:r>
            <a:endParaRPr lang="en-US" sz="8000" dirty="0">
              <a:latin typeface="HelloMummy" panose="02000603000000000000" pitchFamily="2" charset="0"/>
              <a:ea typeface="HelloMummy" panose="02000603000000000000" pitchFamily="2" charset="0"/>
            </a:endParaRPr>
          </a:p>
        </p:txBody>
      </p:sp>
    </p:spTree>
    <p:extLst>
      <p:ext uri="{BB962C8B-B14F-4D97-AF65-F5344CB8AC3E}">
        <p14:creationId xmlns:p14="http://schemas.microsoft.com/office/powerpoint/2010/main" val="3976243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115909"/>
            <a:ext cx="10131425" cy="881011"/>
          </a:xfrm>
        </p:spPr>
        <p:txBody>
          <a:bodyPr>
            <a:normAutofit fontScale="90000"/>
          </a:bodyPr>
          <a:lstStyle/>
          <a:p>
            <a:pPr algn="ctr"/>
            <a:r>
              <a:rPr lang="en-US" b="1" dirty="0"/>
              <a:t> </a:t>
            </a:r>
            <a:r>
              <a:rPr lang="en-US" dirty="0"/>
              <a:t/>
            </a:r>
            <a:br>
              <a:rPr lang="en-US" dirty="0"/>
            </a:br>
            <a:r>
              <a:rPr lang="en-US" sz="4900" b="1" u="sng" dirty="0">
                <a:latin typeface="HelloHoneycrisp" panose="02000603000000000000" pitchFamily="2" charset="0"/>
                <a:ea typeface="HelloHoneycrisp" panose="02000603000000000000" pitchFamily="2" charset="0"/>
              </a:rPr>
              <a:t>GENERAL RULES FOR ALL TESTS:</a:t>
            </a:r>
            <a:endParaRPr lang="en-US" sz="4900" dirty="0">
              <a:latin typeface="HelloHoneycrisp" panose="02000603000000000000" pitchFamily="2" charset="0"/>
              <a:ea typeface="HelloHoneycrisp" panose="02000603000000000000" pitchFamily="2" charset="0"/>
            </a:endParaRPr>
          </a:p>
        </p:txBody>
      </p:sp>
      <p:sp>
        <p:nvSpPr>
          <p:cNvPr id="3" name="Content Placeholder 2"/>
          <p:cNvSpPr>
            <a:spLocks noGrp="1"/>
          </p:cNvSpPr>
          <p:nvPr>
            <p:ph idx="1"/>
          </p:nvPr>
        </p:nvSpPr>
        <p:spPr>
          <a:xfrm>
            <a:off x="685800" y="2129188"/>
            <a:ext cx="10131425" cy="3649133"/>
          </a:xfrm>
        </p:spPr>
        <p:txBody>
          <a:bodyPr>
            <a:noAutofit/>
          </a:bodyPr>
          <a:lstStyle/>
          <a:p>
            <a:pPr lvl="0"/>
            <a:r>
              <a:rPr lang="en-US" sz="2600" b="1" dirty="0">
                <a:latin typeface="HelloHoneycrisp" panose="02000603000000000000" pitchFamily="2" charset="0"/>
                <a:ea typeface="HelloHoneycrisp" panose="02000603000000000000" pitchFamily="2" charset="0"/>
              </a:rPr>
              <a:t>Read the directions and make sure you understand them.</a:t>
            </a:r>
          </a:p>
          <a:p>
            <a:pPr lvl="0"/>
            <a:r>
              <a:rPr lang="en-US" sz="2600" b="1" dirty="0">
                <a:latin typeface="HelloHoneycrisp" panose="02000603000000000000" pitchFamily="2" charset="0"/>
                <a:ea typeface="HelloHoneycrisp" panose="02000603000000000000" pitchFamily="2" charset="0"/>
              </a:rPr>
              <a:t>Know the scoring policy. Are you penalized for guessing? Are you graded only on the ones you get correct?</a:t>
            </a:r>
          </a:p>
          <a:p>
            <a:pPr lvl="0"/>
            <a:r>
              <a:rPr lang="en-US" sz="2600" b="1" dirty="0">
                <a:latin typeface="HelloHoneycrisp" panose="02000603000000000000" pitchFamily="2" charset="0"/>
                <a:ea typeface="HelloHoneycrisp" panose="02000603000000000000" pitchFamily="2" charset="0"/>
              </a:rPr>
              <a:t>Budget your time. Pace yourself. Try for the most points in the time you have.</a:t>
            </a:r>
          </a:p>
          <a:p>
            <a:pPr lvl="0"/>
            <a:r>
              <a:rPr lang="en-US" sz="2600" b="1" dirty="0">
                <a:latin typeface="HelloHoneycrisp" panose="02000603000000000000" pitchFamily="2" charset="0"/>
                <a:ea typeface="HelloHoneycrisp" panose="02000603000000000000" pitchFamily="2" charset="0"/>
              </a:rPr>
              <a:t>Attempt to answer every question. Hard questions can be left until last..</a:t>
            </a:r>
          </a:p>
          <a:p>
            <a:pPr lvl="0"/>
            <a:r>
              <a:rPr lang="en-US" sz="2600" b="1" dirty="0">
                <a:latin typeface="HelloHoneycrisp" panose="02000603000000000000" pitchFamily="2" charset="0"/>
                <a:ea typeface="HelloHoneycrisp" panose="02000603000000000000" pitchFamily="2" charset="0"/>
              </a:rPr>
              <a:t>Take questions at face value. Do not read things into them.</a:t>
            </a:r>
          </a:p>
          <a:p>
            <a:pPr lvl="0"/>
            <a:r>
              <a:rPr lang="en-US" sz="2600" b="1" dirty="0">
                <a:latin typeface="HelloHoneycrisp" panose="02000603000000000000" pitchFamily="2" charset="0"/>
                <a:ea typeface="HelloHoneycrisp" panose="02000603000000000000" pitchFamily="2" charset="0"/>
              </a:rPr>
              <a:t>Answer questions you know first. This relieves tension and gives you confidence, thus allowing you to access your memory as you proceed.</a:t>
            </a:r>
          </a:p>
          <a:p>
            <a:pPr lvl="0"/>
            <a:r>
              <a:rPr lang="en-US" sz="2600" b="1" dirty="0">
                <a:latin typeface="HelloHoneycrisp" panose="02000603000000000000" pitchFamily="2" charset="0"/>
                <a:ea typeface="HelloHoneycrisp" panose="02000603000000000000" pitchFamily="2" charset="0"/>
              </a:rPr>
              <a:t>If a question seems complicated or difficult to understand, put it in your own words or break it down into understandable parts.</a:t>
            </a:r>
          </a:p>
          <a:p>
            <a:pPr lvl="0"/>
            <a:r>
              <a:rPr lang="en-US" sz="2600" b="1" dirty="0">
                <a:latin typeface="HelloHoneycrisp" panose="02000603000000000000" pitchFamily="2" charset="0"/>
                <a:ea typeface="HelloHoneycrisp" panose="02000603000000000000" pitchFamily="2" charset="0"/>
              </a:rPr>
              <a:t>Learn from the test. Often the answer to a question is found in another test question.</a:t>
            </a:r>
          </a:p>
        </p:txBody>
      </p:sp>
    </p:spTree>
    <p:extLst>
      <p:ext uri="{BB962C8B-B14F-4D97-AF65-F5344CB8AC3E}">
        <p14:creationId xmlns:p14="http://schemas.microsoft.com/office/powerpoint/2010/main" val="3596839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79550"/>
            <a:ext cx="10131425" cy="1035557"/>
          </a:xfrm>
        </p:spPr>
        <p:txBody>
          <a:bodyPr>
            <a:normAutofit fontScale="90000"/>
          </a:bodyPr>
          <a:lstStyle/>
          <a:p>
            <a:pPr algn="ctr"/>
            <a:r>
              <a:rPr lang="en-US" b="1" dirty="0"/>
              <a:t> </a:t>
            </a:r>
            <a:r>
              <a:rPr lang="en-US" dirty="0"/>
              <a:t/>
            </a:r>
            <a:br>
              <a:rPr lang="en-US" dirty="0"/>
            </a:br>
            <a:r>
              <a:rPr lang="en-US" sz="6000" b="1" u="sng" dirty="0">
                <a:latin typeface="HelloHoneycrisp" panose="02000603000000000000" pitchFamily="2" charset="0"/>
                <a:ea typeface="HelloHoneycrisp" panose="02000603000000000000" pitchFamily="2" charset="0"/>
              </a:rPr>
              <a:t>WITH THE TEST IN HAND:</a:t>
            </a:r>
            <a:r>
              <a:rPr lang="en-US" dirty="0"/>
              <a:t/>
            </a:r>
            <a:br>
              <a:rPr lang="en-US" dirty="0"/>
            </a:br>
            <a:endParaRPr lang="en-US" dirty="0"/>
          </a:p>
        </p:txBody>
      </p:sp>
      <p:sp>
        <p:nvSpPr>
          <p:cNvPr id="3" name="Content Placeholder 2"/>
          <p:cNvSpPr>
            <a:spLocks noGrp="1"/>
          </p:cNvSpPr>
          <p:nvPr>
            <p:ph idx="1"/>
          </p:nvPr>
        </p:nvSpPr>
        <p:spPr>
          <a:xfrm>
            <a:off x="685801" y="2013279"/>
            <a:ext cx="10131425" cy="4374643"/>
          </a:xfrm>
        </p:spPr>
        <p:txBody>
          <a:bodyPr>
            <a:normAutofit fontScale="92500" lnSpcReduction="20000"/>
          </a:bodyPr>
          <a:lstStyle/>
          <a:p>
            <a:pPr lvl="0"/>
            <a:r>
              <a:rPr lang="en-US" sz="3900" dirty="0">
                <a:latin typeface="HelloHoneycrisp" panose="02000603000000000000" pitchFamily="2" charset="0"/>
                <a:ea typeface="HelloHoneycrisp" panose="02000603000000000000" pitchFamily="2" charset="0"/>
              </a:rPr>
              <a:t>listen to directions</a:t>
            </a:r>
          </a:p>
          <a:p>
            <a:pPr lvl="0"/>
            <a:r>
              <a:rPr lang="en-US" sz="3900" dirty="0">
                <a:latin typeface="HelloHoneycrisp" panose="02000603000000000000" pitchFamily="2" charset="0"/>
                <a:ea typeface="HelloHoneycrisp" panose="02000603000000000000" pitchFamily="2" charset="0"/>
              </a:rPr>
              <a:t>read the test directions</a:t>
            </a:r>
          </a:p>
          <a:p>
            <a:pPr lvl="0"/>
            <a:r>
              <a:rPr lang="en-US" sz="3900" dirty="0">
                <a:latin typeface="HelloHoneycrisp" panose="02000603000000000000" pitchFamily="2" charset="0"/>
                <a:ea typeface="HelloHoneycrisp" panose="02000603000000000000" pitchFamily="2" charset="0"/>
              </a:rPr>
              <a:t>budget your time</a:t>
            </a:r>
          </a:p>
          <a:p>
            <a:pPr lvl="0"/>
            <a:r>
              <a:rPr lang="en-US" sz="3900" dirty="0">
                <a:latin typeface="HelloHoneycrisp" panose="02000603000000000000" pitchFamily="2" charset="0"/>
                <a:ea typeface="HelloHoneycrisp" panose="02000603000000000000" pitchFamily="2" charset="0"/>
              </a:rPr>
              <a:t>read each question carefully</a:t>
            </a:r>
          </a:p>
          <a:p>
            <a:pPr lvl="0"/>
            <a:r>
              <a:rPr lang="en-US" sz="3900" dirty="0">
                <a:latin typeface="HelloHoneycrisp" panose="02000603000000000000" pitchFamily="2" charset="0"/>
                <a:ea typeface="HelloHoneycrisp" panose="02000603000000000000" pitchFamily="2" charset="0"/>
              </a:rPr>
              <a:t>note or underline key words and terms</a:t>
            </a:r>
          </a:p>
          <a:p>
            <a:pPr lvl="0"/>
            <a:r>
              <a:rPr lang="en-US" sz="3900" dirty="0">
                <a:latin typeface="HelloHoneycrisp" panose="02000603000000000000" pitchFamily="2" charset="0"/>
                <a:ea typeface="HelloHoneycrisp" panose="02000603000000000000" pitchFamily="2" charset="0"/>
              </a:rPr>
              <a:t>read multiple choice options carefully</a:t>
            </a:r>
          </a:p>
          <a:p>
            <a:pPr lvl="0"/>
            <a:r>
              <a:rPr lang="en-US" sz="3900" dirty="0">
                <a:latin typeface="HelloHoneycrisp" panose="02000603000000000000" pitchFamily="2" charset="0"/>
                <a:ea typeface="HelloHoneycrisp" panose="02000603000000000000" pitchFamily="2" charset="0"/>
              </a:rPr>
              <a:t>skip ones you don’t know to go back to later</a:t>
            </a:r>
          </a:p>
          <a:p>
            <a:endParaRPr lang="en-US" dirty="0"/>
          </a:p>
        </p:txBody>
      </p:sp>
    </p:spTree>
    <p:extLst>
      <p:ext uri="{BB962C8B-B14F-4D97-AF65-F5344CB8AC3E}">
        <p14:creationId xmlns:p14="http://schemas.microsoft.com/office/powerpoint/2010/main" val="3565251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1819"/>
            <a:ext cx="10131425" cy="1035557"/>
          </a:xfrm>
        </p:spPr>
        <p:txBody>
          <a:bodyPr>
            <a:normAutofit fontScale="90000"/>
          </a:bodyPr>
          <a:lstStyle/>
          <a:p>
            <a:pPr algn="ctr"/>
            <a:r>
              <a:rPr lang="en-US" dirty="0"/>
              <a:t> </a:t>
            </a:r>
            <a:br>
              <a:rPr lang="en-US" dirty="0"/>
            </a:br>
            <a:r>
              <a:rPr lang="en-US" sz="5300" b="1" u="sng" dirty="0">
                <a:latin typeface="HelloHoneycrisp" panose="02000603000000000000" pitchFamily="2" charset="0"/>
                <a:ea typeface="HelloHoneycrisp" panose="02000603000000000000" pitchFamily="2" charset="0"/>
              </a:rPr>
              <a:t>MULTIPLE CHOICE STRATEGIES:</a:t>
            </a:r>
            <a:r>
              <a:rPr lang="en-US" dirty="0"/>
              <a:t/>
            </a:r>
            <a:br>
              <a:rPr lang="en-US" dirty="0"/>
            </a:br>
            <a:endParaRPr lang="en-US" dirty="0"/>
          </a:p>
        </p:txBody>
      </p:sp>
      <p:sp>
        <p:nvSpPr>
          <p:cNvPr id="3" name="Content Placeholder 2"/>
          <p:cNvSpPr>
            <a:spLocks noGrp="1"/>
          </p:cNvSpPr>
          <p:nvPr>
            <p:ph idx="1"/>
          </p:nvPr>
        </p:nvSpPr>
        <p:spPr>
          <a:xfrm>
            <a:off x="685800" y="1267376"/>
            <a:ext cx="10402909" cy="5403879"/>
          </a:xfrm>
        </p:spPr>
        <p:txBody>
          <a:bodyPr/>
          <a:lstStyle/>
          <a:p>
            <a:pPr lvl="0"/>
            <a:r>
              <a:rPr lang="en-US" sz="3200" dirty="0">
                <a:latin typeface="HelloHoneycrisp" panose="02000603000000000000" pitchFamily="2" charset="0"/>
                <a:ea typeface="HelloHoneycrisp" panose="02000603000000000000" pitchFamily="2" charset="0"/>
              </a:rPr>
              <a:t>Answer the easy questions first, then the harder ones. Don’t get nervous if </a:t>
            </a:r>
            <a:r>
              <a:rPr lang="en-US" sz="3200" dirty="0" smtClean="0">
                <a:latin typeface="HelloHoneycrisp" panose="02000603000000000000" pitchFamily="2" charset="0"/>
                <a:ea typeface="HelloHoneycrisp" panose="02000603000000000000" pitchFamily="2" charset="0"/>
              </a:rPr>
              <a:t>some questions </a:t>
            </a:r>
            <a:r>
              <a:rPr lang="en-US" sz="3200" dirty="0">
                <a:latin typeface="HelloHoneycrisp" panose="02000603000000000000" pitchFamily="2" charset="0"/>
                <a:ea typeface="HelloHoneycrisp" panose="02000603000000000000" pitchFamily="2" charset="0"/>
              </a:rPr>
              <a:t>look unfamiliar. Skip them and return to them later.</a:t>
            </a:r>
          </a:p>
          <a:p>
            <a:pPr lvl="0"/>
            <a:r>
              <a:rPr lang="en-US" sz="3200" dirty="0">
                <a:latin typeface="HelloHoneycrisp" panose="02000603000000000000" pitchFamily="2" charset="0"/>
                <a:ea typeface="HelloHoneycrisp" panose="02000603000000000000" pitchFamily="2" charset="0"/>
              </a:rPr>
              <a:t>Pay attention to qualifiers (“usually,” “none,” “always,” “never”) and key </a:t>
            </a:r>
            <a:r>
              <a:rPr lang="en-US" sz="3200" dirty="0" smtClean="0">
                <a:latin typeface="HelloHoneycrisp" panose="02000603000000000000" pitchFamily="2" charset="0"/>
                <a:ea typeface="HelloHoneycrisp" panose="02000603000000000000" pitchFamily="2" charset="0"/>
              </a:rPr>
              <a:t>words (“</a:t>
            </a:r>
            <a:r>
              <a:rPr lang="en-US" sz="3200" dirty="0">
                <a:latin typeface="HelloHoneycrisp" panose="02000603000000000000" pitchFamily="2" charset="0"/>
                <a:ea typeface="HelloHoneycrisp" panose="02000603000000000000" pitchFamily="2" charset="0"/>
              </a:rPr>
              <a:t>except,” “all but the following,” “the best,” “the least,” etc.)</a:t>
            </a:r>
          </a:p>
          <a:p>
            <a:pPr lvl="0"/>
            <a:r>
              <a:rPr lang="en-US" sz="3200" dirty="0">
                <a:latin typeface="HelloHoneycrisp" panose="02000603000000000000" pitchFamily="2" charset="0"/>
                <a:ea typeface="HelloHoneycrisp" panose="02000603000000000000" pitchFamily="2" charset="0"/>
              </a:rPr>
              <a:t>Try to anticipate the correct answer before looking at the options.</a:t>
            </a:r>
          </a:p>
          <a:p>
            <a:pPr lvl="0"/>
            <a:r>
              <a:rPr lang="en-US" sz="3200" dirty="0">
                <a:latin typeface="HelloHoneycrisp" panose="02000603000000000000" pitchFamily="2" charset="0"/>
                <a:ea typeface="HelloHoneycrisp" panose="02000603000000000000" pitchFamily="2" charset="0"/>
              </a:rPr>
              <a:t>Read all of the options; eliminate the ones you know are incorrect</a:t>
            </a:r>
            <a:r>
              <a:rPr lang="en-US" sz="3200" dirty="0" smtClean="0">
                <a:latin typeface="HelloHoneycrisp" panose="02000603000000000000" pitchFamily="2" charset="0"/>
                <a:ea typeface="HelloHoneycrisp" panose="02000603000000000000" pitchFamily="2" charset="0"/>
              </a:rPr>
              <a:t>.</a:t>
            </a:r>
            <a:endParaRPr lang="en-US" sz="3200" dirty="0">
              <a:latin typeface="HelloHoneycrisp" panose="02000603000000000000" pitchFamily="2" charset="0"/>
              <a:ea typeface="HelloHoneycrisp" panose="02000603000000000000" pitchFamily="2" charset="0"/>
            </a:endParaRPr>
          </a:p>
          <a:p>
            <a:endParaRPr lang="en-US" dirty="0"/>
          </a:p>
        </p:txBody>
      </p:sp>
    </p:spTree>
    <p:extLst>
      <p:ext uri="{BB962C8B-B14F-4D97-AF65-F5344CB8AC3E}">
        <p14:creationId xmlns:p14="http://schemas.microsoft.com/office/powerpoint/2010/main" val="101144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21972"/>
            <a:ext cx="10131425" cy="1215861"/>
          </a:xfrm>
        </p:spPr>
        <p:txBody>
          <a:bodyPr>
            <a:normAutofit fontScale="90000"/>
          </a:bodyPr>
          <a:lstStyle/>
          <a:p>
            <a:pPr algn="ctr"/>
            <a:r>
              <a:rPr lang="en-US" dirty="0"/>
              <a:t> </a:t>
            </a:r>
            <a:br>
              <a:rPr lang="en-US" dirty="0"/>
            </a:br>
            <a:r>
              <a:rPr lang="en-US" sz="4900" b="1" u="sng" dirty="0">
                <a:latin typeface="HelloHoneycrisp" panose="02000603000000000000" pitchFamily="2" charset="0"/>
                <a:ea typeface="HelloHoneycrisp" panose="02000603000000000000" pitchFamily="2" charset="0"/>
              </a:rPr>
              <a:t>EDUCATED GUESSING STRATEGIES:</a:t>
            </a:r>
            <a:endParaRPr lang="en-US" sz="4900" dirty="0">
              <a:latin typeface="HelloHoneycrisp" panose="02000603000000000000" pitchFamily="2" charset="0"/>
              <a:ea typeface="HelloHoneycrisp" panose="02000603000000000000" pitchFamily="2" charset="0"/>
            </a:endParaRPr>
          </a:p>
        </p:txBody>
      </p:sp>
      <p:sp>
        <p:nvSpPr>
          <p:cNvPr id="3" name="Content Placeholder 2"/>
          <p:cNvSpPr>
            <a:spLocks noGrp="1"/>
          </p:cNvSpPr>
          <p:nvPr>
            <p:ph idx="1"/>
          </p:nvPr>
        </p:nvSpPr>
        <p:spPr>
          <a:xfrm>
            <a:off x="685800" y="1717064"/>
            <a:ext cx="10131425" cy="3649133"/>
          </a:xfrm>
        </p:spPr>
        <p:txBody>
          <a:bodyPr>
            <a:normAutofit fontScale="92500"/>
          </a:bodyPr>
          <a:lstStyle/>
          <a:p>
            <a:r>
              <a:rPr lang="en-US" sz="3600" dirty="0">
                <a:latin typeface="HelloHoneycrisp" panose="02000603000000000000" pitchFamily="2" charset="0"/>
                <a:ea typeface="HelloHoneycrisp" panose="02000603000000000000" pitchFamily="2" charset="0"/>
              </a:rPr>
              <a:t>Guessing strategies are </a:t>
            </a:r>
            <a:r>
              <a:rPr lang="en-US" sz="3600" b="1" dirty="0">
                <a:latin typeface="HelloHoneycrisp" panose="02000603000000000000" pitchFamily="2" charset="0"/>
                <a:ea typeface="HelloHoneycrisp" panose="02000603000000000000" pitchFamily="2" charset="0"/>
              </a:rPr>
              <a:t>not </a:t>
            </a:r>
            <a:r>
              <a:rPr lang="en-US" sz="3600" dirty="0">
                <a:latin typeface="HelloHoneycrisp" panose="02000603000000000000" pitchFamily="2" charset="0"/>
                <a:ea typeface="HelloHoneycrisp" panose="02000603000000000000" pitchFamily="2" charset="0"/>
              </a:rPr>
              <a:t>a substitute for good study habits and test preparation. They are not foolproof and will not guarantee the correct answer. They will, however, help when you are not completely sure of the answer, have to narrow down the choices or choose between two reasonably good answers. Using these strategies are sure to improve your test grades.</a:t>
            </a:r>
          </a:p>
          <a:p>
            <a:endParaRPr lang="en-US" dirty="0"/>
          </a:p>
        </p:txBody>
      </p:sp>
    </p:spTree>
    <p:extLst>
      <p:ext uri="{BB962C8B-B14F-4D97-AF65-F5344CB8AC3E}">
        <p14:creationId xmlns:p14="http://schemas.microsoft.com/office/powerpoint/2010/main" val="3071786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45960"/>
            <a:ext cx="10131425" cy="1456267"/>
          </a:xfrm>
        </p:spPr>
        <p:txBody>
          <a:bodyPr/>
          <a:lstStyle/>
          <a:p>
            <a:pPr algn="ctr"/>
            <a:r>
              <a:rPr lang="en-US" sz="4400" b="1" u="sng" dirty="0">
                <a:latin typeface="HelloHoneycrisp" panose="02000603000000000000" pitchFamily="2" charset="0"/>
                <a:ea typeface="HelloHoneycrisp" panose="02000603000000000000" pitchFamily="2" charset="0"/>
              </a:rPr>
              <a:t>ESSAY QUESTION STRATEGIES:</a:t>
            </a:r>
            <a:r>
              <a:rPr lang="en-US" dirty="0"/>
              <a:t/>
            </a:r>
            <a:br>
              <a:rPr lang="en-US" dirty="0"/>
            </a:br>
            <a:endParaRPr lang="en-US" dirty="0"/>
          </a:p>
        </p:txBody>
      </p:sp>
      <p:sp>
        <p:nvSpPr>
          <p:cNvPr id="3" name="Content Placeholder 2"/>
          <p:cNvSpPr>
            <a:spLocks noGrp="1"/>
          </p:cNvSpPr>
          <p:nvPr>
            <p:ph idx="1"/>
          </p:nvPr>
        </p:nvSpPr>
        <p:spPr>
          <a:xfrm>
            <a:off x="685801" y="1236372"/>
            <a:ext cx="10131425" cy="5415565"/>
          </a:xfrm>
        </p:spPr>
        <p:txBody>
          <a:bodyPr>
            <a:normAutofit lnSpcReduction="10000"/>
          </a:bodyPr>
          <a:lstStyle/>
          <a:p>
            <a:r>
              <a:rPr lang="en-US" sz="3200" dirty="0">
                <a:latin typeface="HelloHoneycrisp" panose="02000603000000000000" pitchFamily="2" charset="0"/>
                <a:ea typeface="HelloHoneycrisp" panose="02000603000000000000" pitchFamily="2" charset="0"/>
              </a:rPr>
              <a:t>Essay exams require good organization and writing skills. The following hints will help you do your best on essay questions.</a:t>
            </a:r>
          </a:p>
          <a:p>
            <a:pPr lvl="0"/>
            <a:r>
              <a:rPr lang="en-US" sz="3200" b="1" dirty="0">
                <a:latin typeface="HelloHoneycrisp" panose="02000603000000000000" pitchFamily="2" charset="0"/>
                <a:ea typeface="HelloHoneycrisp" panose="02000603000000000000" pitchFamily="2" charset="0"/>
              </a:rPr>
              <a:t>Read the essay question carefully. Watch for key words </a:t>
            </a:r>
            <a:r>
              <a:rPr lang="en-US" sz="3200" dirty="0">
                <a:latin typeface="HelloHoneycrisp" panose="02000603000000000000" pitchFamily="2" charset="0"/>
                <a:ea typeface="HelloHoneycrisp" panose="02000603000000000000" pitchFamily="2" charset="0"/>
              </a:rPr>
              <a:t>such as “discuss,” </a:t>
            </a:r>
            <a:r>
              <a:rPr lang="en-US" sz="3200" dirty="0" smtClean="0">
                <a:latin typeface="HelloHoneycrisp" panose="02000603000000000000" pitchFamily="2" charset="0"/>
                <a:ea typeface="HelloHoneycrisp" panose="02000603000000000000" pitchFamily="2" charset="0"/>
              </a:rPr>
              <a:t>“compare,” ”define,” </a:t>
            </a:r>
            <a:r>
              <a:rPr lang="en-US" sz="3200" dirty="0">
                <a:latin typeface="HelloHoneycrisp" panose="02000603000000000000" pitchFamily="2" charset="0"/>
                <a:ea typeface="HelloHoneycrisp" panose="02000603000000000000" pitchFamily="2" charset="0"/>
              </a:rPr>
              <a:t>etc. A list of these commonly used words follows.</a:t>
            </a:r>
          </a:p>
          <a:p>
            <a:pPr lvl="0"/>
            <a:r>
              <a:rPr lang="en-US" sz="3200" b="1" dirty="0">
                <a:latin typeface="HelloHoneycrisp" panose="02000603000000000000" pitchFamily="2" charset="0"/>
                <a:ea typeface="HelloHoneycrisp" panose="02000603000000000000" pitchFamily="2" charset="0"/>
              </a:rPr>
              <a:t>Determine the amount of time </a:t>
            </a:r>
            <a:r>
              <a:rPr lang="en-US" sz="3200" dirty="0">
                <a:latin typeface="HelloHoneycrisp" panose="02000603000000000000" pitchFamily="2" charset="0"/>
                <a:ea typeface="HelloHoneycrisp" panose="02000603000000000000" pitchFamily="2" charset="0"/>
              </a:rPr>
              <a:t>you’ll have for each question.</a:t>
            </a:r>
          </a:p>
          <a:p>
            <a:pPr lvl="0"/>
            <a:r>
              <a:rPr lang="en-US" sz="3200" b="1" dirty="0">
                <a:latin typeface="HelloHoneycrisp" panose="02000603000000000000" pitchFamily="2" charset="0"/>
                <a:ea typeface="HelloHoneycrisp" panose="02000603000000000000" pitchFamily="2" charset="0"/>
              </a:rPr>
              <a:t>Make a brief outline of the major points</a:t>
            </a:r>
            <a:r>
              <a:rPr lang="en-US" sz="3200" dirty="0">
                <a:latin typeface="HelloHoneycrisp" panose="02000603000000000000" pitchFamily="2" charset="0"/>
                <a:ea typeface="HelloHoneycrisp" panose="02000603000000000000" pitchFamily="2" charset="0"/>
              </a:rPr>
              <a:t>.</a:t>
            </a:r>
          </a:p>
          <a:p>
            <a:pPr lvl="0"/>
            <a:r>
              <a:rPr lang="en-US" sz="3200" b="1" dirty="0">
                <a:latin typeface="HelloHoneycrisp" panose="02000603000000000000" pitchFamily="2" charset="0"/>
                <a:ea typeface="HelloHoneycrisp" panose="02000603000000000000" pitchFamily="2" charset="0"/>
              </a:rPr>
              <a:t>Use proper grammar, </a:t>
            </a:r>
            <a:r>
              <a:rPr lang="en-US" sz="3200" dirty="0">
                <a:latin typeface="HelloHoneycrisp" panose="02000603000000000000" pitchFamily="2" charset="0"/>
                <a:ea typeface="HelloHoneycrisp" panose="02000603000000000000" pitchFamily="2" charset="0"/>
              </a:rPr>
              <a:t>punctuation and sentence skills. Always write complete sentences</a:t>
            </a:r>
          </a:p>
          <a:p>
            <a:pPr lvl="0"/>
            <a:r>
              <a:rPr lang="en-US" sz="3200" b="1" dirty="0">
                <a:latin typeface="HelloHoneycrisp" panose="02000603000000000000" pitchFamily="2" charset="0"/>
                <a:ea typeface="HelloHoneycrisp" panose="02000603000000000000" pitchFamily="2" charset="0"/>
              </a:rPr>
              <a:t>Proofread your essay </a:t>
            </a:r>
            <a:r>
              <a:rPr lang="en-US" sz="3200" dirty="0">
                <a:latin typeface="HelloHoneycrisp" panose="02000603000000000000" pitchFamily="2" charset="0"/>
                <a:ea typeface="HelloHoneycrisp" panose="02000603000000000000" pitchFamily="2" charset="0"/>
              </a:rPr>
              <a:t>and make corrections as needed.</a:t>
            </a:r>
          </a:p>
          <a:p>
            <a:endParaRPr lang="en-US" dirty="0"/>
          </a:p>
        </p:txBody>
      </p:sp>
    </p:spTree>
    <p:extLst>
      <p:ext uri="{BB962C8B-B14F-4D97-AF65-F5344CB8AC3E}">
        <p14:creationId xmlns:p14="http://schemas.microsoft.com/office/powerpoint/2010/main" val="3794597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708" y="158841"/>
            <a:ext cx="10131425" cy="897228"/>
          </a:xfrm>
        </p:spPr>
        <p:txBody>
          <a:bodyPr>
            <a:normAutofit fontScale="90000"/>
          </a:bodyPr>
          <a:lstStyle/>
          <a:p>
            <a:pPr algn="ctr"/>
            <a:r>
              <a:rPr lang="en-US" sz="4900" b="1" u="sng" dirty="0">
                <a:latin typeface="HelloHoneycrisp" panose="02000603000000000000" pitchFamily="2" charset="0"/>
                <a:ea typeface="HelloHoneycrisp" panose="02000603000000000000" pitchFamily="2" charset="0"/>
              </a:rPr>
              <a:t>COMMONLY USED ESSAY TERMS:</a:t>
            </a:r>
            <a:r>
              <a:rPr lang="en-US" sz="4400" dirty="0">
                <a:latin typeface="HelloHoneycrisp" panose="02000603000000000000" pitchFamily="2" charset="0"/>
                <a:ea typeface="HelloHoneycrisp" panose="02000603000000000000" pitchFamily="2" charset="0"/>
              </a:rPr>
              <a:t/>
            </a:r>
            <a:br>
              <a:rPr lang="en-US" sz="4400" dirty="0">
                <a:latin typeface="HelloHoneycrisp" panose="02000603000000000000" pitchFamily="2" charset="0"/>
                <a:ea typeface="HelloHoneycrisp" panose="02000603000000000000" pitchFamily="2" charset="0"/>
              </a:rPr>
            </a:br>
            <a:endParaRPr lang="en-US" sz="4400" dirty="0">
              <a:latin typeface="HelloHoneycrisp" panose="02000603000000000000" pitchFamily="2" charset="0"/>
              <a:ea typeface="HelloHoneycrisp" panose="02000603000000000000" pitchFamily="2" charset="0"/>
            </a:endParaRPr>
          </a:p>
        </p:txBody>
      </p:sp>
      <p:sp>
        <p:nvSpPr>
          <p:cNvPr id="3" name="Content Placeholder 2"/>
          <p:cNvSpPr>
            <a:spLocks noGrp="1"/>
          </p:cNvSpPr>
          <p:nvPr>
            <p:ph idx="1"/>
          </p:nvPr>
        </p:nvSpPr>
        <p:spPr>
          <a:xfrm>
            <a:off x="685801" y="1056069"/>
            <a:ext cx="10131425" cy="5460643"/>
          </a:xfrm>
        </p:spPr>
        <p:txBody>
          <a:bodyPr>
            <a:noAutofit/>
          </a:bodyPr>
          <a:lstStyle/>
          <a:p>
            <a:pPr lvl="0"/>
            <a:r>
              <a:rPr lang="en-US" sz="2400" b="1" u="sng" dirty="0">
                <a:latin typeface="HelloHoneycrisp" panose="02000603000000000000" pitchFamily="2" charset="0"/>
                <a:ea typeface="HelloHoneycrisp" panose="02000603000000000000" pitchFamily="2" charset="0"/>
              </a:rPr>
              <a:t>Analyze </a:t>
            </a:r>
            <a:r>
              <a:rPr lang="en-US" sz="2400" dirty="0">
                <a:latin typeface="HelloHoneycrisp" panose="02000603000000000000" pitchFamily="2" charset="0"/>
                <a:ea typeface="HelloHoneycrisp" panose="02000603000000000000" pitchFamily="2" charset="0"/>
              </a:rPr>
              <a:t>examine critically to show essential features</a:t>
            </a:r>
          </a:p>
          <a:p>
            <a:pPr lvl="0"/>
            <a:r>
              <a:rPr lang="en-US" sz="2400" b="1" u="sng" dirty="0">
                <a:latin typeface="HelloHoneycrisp" panose="02000603000000000000" pitchFamily="2" charset="0"/>
                <a:ea typeface="HelloHoneycrisp" panose="02000603000000000000" pitchFamily="2" charset="0"/>
              </a:rPr>
              <a:t>Criticize</a:t>
            </a:r>
            <a:r>
              <a:rPr lang="en-US" sz="2400" b="1" dirty="0">
                <a:latin typeface="HelloHoneycrisp" panose="02000603000000000000" pitchFamily="2" charset="0"/>
                <a:ea typeface="HelloHoneycrisp" panose="02000603000000000000" pitchFamily="2" charset="0"/>
              </a:rPr>
              <a:t> </a:t>
            </a:r>
            <a:r>
              <a:rPr lang="en-US" sz="2400" dirty="0">
                <a:latin typeface="HelloHoneycrisp" panose="02000603000000000000" pitchFamily="2" charset="0"/>
                <a:ea typeface="HelloHoneycrisp" panose="02000603000000000000" pitchFamily="2" charset="0"/>
              </a:rPr>
              <a:t>point out strong and weak points (evaluate)</a:t>
            </a:r>
          </a:p>
          <a:p>
            <a:pPr lvl="0"/>
            <a:r>
              <a:rPr lang="en-US" sz="2400" b="1" u="sng" dirty="0">
                <a:latin typeface="HelloHoneycrisp" panose="02000603000000000000" pitchFamily="2" charset="0"/>
                <a:ea typeface="HelloHoneycrisp" panose="02000603000000000000" pitchFamily="2" charset="0"/>
              </a:rPr>
              <a:t>Compare</a:t>
            </a:r>
            <a:r>
              <a:rPr lang="en-US" sz="2400" b="1" dirty="0">
                <a:latin typeface="HelloHoneycrisp" panose="02000603000000000000" pitchFamily="2" charset="0"/>
                <a:ea typeface="HelloHoneycrisp" panose="02000603000000000000" pitchFamily="2" charset="0"/>
              </a:rPr>
              <a:t> </a:t>
            </a:r>
            <a:r>
              <a:rPr lang="en-US" sz="2400" dirty="0">
                <a:latin typeface="HelloHoneycrisp" panose="02000603000000000000" pitchFamily="2" charset="0"/>
                <a:ea typeface="HelloHoneycrisp" panose="02000603000000000000" pitchFamily="2" charset="0"/>
              </a:rPr>
              <a:t>show differences and similarities between two or more things</a:t>
            </a:r>
          </a:p>
          <a:p>
            <a:pPr lvl="0"/>
            <a:r>
              <a:rPr lang="en-US" sz="2400" b="1" u="sng" dirty="0">
                <a:latin typeface="HelloHoneycrisp" panose="02000603000000000000" pitchFamily="2" charset="0"/>
                <a:ea typeface="HelloHoneycrisp" panose="02000603000000000000" pitchFamily="2" charset="0"/>
              </a:rPr>
              <a:t>Contras</a:t>
            </a:r>
            <a:r>
              <a:rPr lang="en-US" sz="2400" b="1" dirty="0">
                <a:latin typeface="HelloHoneycrisp" panose="02000603000000000000" pitchFamily="2" charset="0"/>
                <a:ea typeface="HelloHoneycrisp" panose="02000603000000000000" pitchFamily="2" charset="0"/>
              </a:rPr>
              <a:t>t </a:t>
            </a:r>
            <a:r>
              <a:rPr lang="en-US" sz="2400" dirty="0">
                <a:latin typeface="HelloHoneycrisp" panose="02000603000000000000" pitchFamily="2" charset="0"/>
                <a:ea typeface="HelloHoneycrisp" panose="02000603000000000000" pitchFamily="2" charset="0"/>
              </a:rPr>
              <a:t>compare to show differences only</a:t>
            </a:r>
          </a:p>
          <a:p>
            <a:pPr lvl="0"/>
            <a:r>
              <a:rPr lang="en-US" sz="2400" b="1" u="sng" dirty="0">
                <a:latin typeface="HelloHoneycrisp" panose="02000603000000000000" pitchFamily="2" charset="0"/>
                <a:ea typeface="HelloHoneycrisp" panose="02000603000000000000" pitchFamily="2" charset="0"/>
              </a:rPr>
              <a:t>Define</a:t>
            </a:r>
            <a:r>
              <a:rPr lang="en-US" sz="2400" b="1" dirty="0">
                <a:latin typeface="HelloHoneycrisp" panose="02000603000000000000" pitchFamily="2" charset="0"/>
                <a:ea typeface="HelloHoneycrisp" panose="02000603000000000000" pitchFamily="2" charset="0"/>
              </a:rPr>
              <a:t> </a:t>
            </a:r>
            <a:r>
              <a:rPr lang="en-US" sz="2400" dirty="0">
                <a:latin typeface="HelloHoneycrisp" panose="02000603000000000000" pitchFamily="2" charset="0"/>
                <a:ea typeface="HelloHoneycrisp" panose="02000603000000000000" pitchFamily="2" charset="0"/>
              </a:rPr>
              <a:t>give a clear, detailed, and precise meaning (who or </a:t>
            </a:r>
            <a:r>
              <a:rPr lang="en-US" sz="2400" dirty="0" smtClean="0">
                <a:latin typeface="HelloHoneycrisp" panose="02000603000000000000" pitchFamily="2" charset="0"/>
                <a:ea typeface="HelloHoneycrisp" panose="02000603000000000000" pitchFamily="2" charset="0"/>
              </a:rPr>
              <a:t>what, never, </a:t>
            </a:r>
            <a:r>
              <a:rPr lang="en-US" sz="2400" dirty="0">
                <a:latin typeface="HelloHoneycrisp" panose="02000603000000000000" pitchFamily="2" charset="0"/>
                <a:ea typeface="HelloHoneycrisp" panose="02000603000000000000" pitchFamily="2" charset="0"/>
              </a:rPr>
              <a:t>when or where)</a:t>
            </a:r>
          </a:p>
          <a:p>
            <a:pPr lvl="0"/>
            <a:r>
              <a:rPr lang="en-US" sz="2400" b="1" u="sng" dirty="0">
                <a:latin typeface="HelloHoneycrisp" panose="02000603000000000000" pitchFamily="2" charset="0"/>
                <a:ea typeface="HelloHoneycrisp" panose="02000603000000000000" pitchFamily="2" charset="0"/>
              </a:rPr>
              <a:t>Describe</a:t>
            </a:r>
            <a:r>
              <a:rPr lang="en-US" sz="2400" b="1" dirty="0">
                <a:latin typeface="HelloHoneycrisp" panose="02000603000000000000" pitchFamily="2" charset="0"/>
                <a:ea typeface="HelloHoneycrisp" panose="02000603000000000000" pitchFamily="2" charset="0"/>
              </a:rPr>
              <a:t> </a:t>
            </a:r>
            <a:r>
              <a:rPr lang="en-US" sz="2400" dirty="0">
                <a:latin typeface="HelloHoneycrisp" panose="02000603000000000000" pitchFamily="2" charset="0"/>
                <a:ea typeface="HelloHoneycrisp" panose="02000603000000000000" pitchFamily="2" charset="0"/>
              </a:rPr>
              <a:t>list physical characteristics but often means discuss, explain, identify or give an account of</a:t>
            </a:r>
          </a:p>
          <a:p>
            <a:pPr lvl="0"/>
            <a:r>
              <a:rPr lang="en-US" sz="2400" b="1" u="sng" dirty="0">
                <a:latin typeface="HelloHoneycrisp" panose="02000603000000000000" pitchFamily="2" charset="0"/>
                <a:ea typeface="HelloHoneycrisp" panose="02000603000000000000" pitchFamily="2" charset="0"/>
              </a:rPr>
              <a:t>Discuss/Comment </a:t>
            </a:r>
            <a:r>
              <a:rPr lang="en-US" sz="2400" dirty="0">
                <a:latin typeface="HelloHoneycrisp" panose="02000603000000000000" pitchFamily="2" charset="0"/>
                <a:ea typeface="HelloHoneycrisp" panose="02000603000000000000" pitchFamily="2" charset="0"/>
              </a:rPr>
              <a:t>- present essentials and their relationships</a:t>
            </a:r>
          </a:p>
          <a:p>
            <a:pPr lvl="0"/>
            <a:r>
              <a:rPr lang="en-US" sz="2400" b="1" u="sng" dirty="0">
                <a:latin typeface="HelloHoneycrisp" panose="02000603000000000000" pitchFamily="2" charset="0"/>
                <a:ea typeface="HelloHoneycrisp" panose="02000603000000000000" pitchFamily="2" charset="0"/>
              </a:rPr>
              <a:t>Elaborate</a:t>
            </a:r>
            <a:r>
              <a:rPr lang="en-US" sz="2400" b="1" dirty="0">
                <a:latin typeface="HelloHoneycrisp" panose="02000603000000000000" pitchFamily="2" charset="0"/>
                <a:ea typeface="HelloHoneycrisp" panose="02000603000000000000" pitchFamily="2" charset="0"/>
              </a:rPr>
              <a:t> </a:t>
            </a:r>
            <a:r>
              <a:rPr lang="en-US" sz="2400" dirty="0">
                <a:latin typeface="HelloHoneycrisp" panose="02000603000000000000" pitchFamily="2" charset="0"/>
                <a:ea typeface="HelloHoneycrisp" panose="02000603000000000000" pitchFamily="2" charset="0"/>
              </a:rPr>
              <a:t>develop theme or idea in greater detail</a:t>
            </a:r>
          </a:p>
          <a:p>
            <a:pPr lvl="0"/>
            <a:r>
              <a:rPr lang="en-US" sz="2400" b="1" u="sng" dirty="0">
                <a:latin typeface="HelloHoneycrisp" panose="02000603000000000000" pitchFamily="2" charset="0"/>
                <a:ea typeface="HelloHoneycrisp" panose="02000603000000000000" pitchFamily="2" charset="0"/>
              </a:rPr>
              <a:t>Evaluate</a:t>
            </a:r>
            <a:r>
              <a:rPr lang="en-US" sz="2400" b="1" dirty="0">
                <a:latin typeface="HelloHoneycrisp" panose="02000603000000000000" pitchFamily="2" charset="0"/>
                <a:ea typeface="HelloHoneycrisp" panose="02000603000000000000" pitchFamily="2" charset="0"/>
              </a:rPr>
              <a:t> </a:t>
            </a:r>
            <a:r>
              <a:rPr lang="en-US" sz="2400" dirty="0">
                <a:latin typeface="HelloHoneycrisp" panose="02000603000000000000" pitchFamily="2" charset="0"/>
                <a:ea typeface="HelloHoneycrisp" panose="02000603000000000000" pitchFamily="2" charset="0"/>
              </a:rPr>
              <a:t>appraise carefully, giving positive and negative aspects (critique)</a:t>
            </a:r>
          </a:p>
          <a:p>
            <a:pPr lvl="0"/>
            <a:r>
              <a:rPr lang="en-US" sz="2400" b="1" u="sng" dirty="0">
                <a:latin typeface="HelloHoneycrisp" panose="02000603000000000000" pitchFamily="2" charset="0"/>
                <a:ea typeface="HelloHoneycrisp" panose="02000603000000000000" pitchFamily="2" charset="0"/>
              </a:rPr>
              <a:t>Explain </a:t>
            </a:r>
            <a:r>
              <a:rPr lang="en-US" sz="2400" dirty="0">
                <a:latin typeface="HelloHoneycrisp" panose="02000603000000000000" pitchFamily="2" charset="0"/>
                <a:ea typeface="HelloHoneycrisp" panose="02000603000000000000" pitchFamily="2" charset="0"/>
              </a:rPr>
              <a:t>clarify and interpret details of the problem, theory, etc. Present a step-</a:t>
            </a:r>
            <a:r>
              <a:rPr lang="en-US" sz="2400" dirty="0" err="1">
                <a:latin typeface="HelloHoneycrisp" panose="02000603000000000000" pitchFamily="2" charset="0"/>
                <a:ea typeface="HelloHoneycrisp" panose="02000603000000000000" pitchFamily="2" charset="0"/>
              </a:rPr>
              <a:t>bystep</a:t>
            </a:r>
            <a:r>
              <a:rPr lang="en-US" sz="2400" dirty="0">
                <a:latin typeface="HelloHoneycrisp" panose="02000603000000000000" pitchFamily="2" charset="0"/>
                <a:ea typeface="HelloHoneycrisp" panose="02000603000000000000" pitchFamily="2" charset="0"/>
              </a:rPr>
              <a:t> account of or analysis (how and why)</a:t>
            </a:r>
          </a:p>
          <a:p>
            <a:pPr lvl="0"/>
            <a:r>
              <a:rPr lang="en-US" sz="2400" b="1" u="sng" dirty="0">
                <a:latin typeface="HelloHoneycrisp" panose="02000603000000000000" pitchFamily="2" charset="0"/>
                <a:ea typeface="HelloHoneycrisp" panose="02000603000000000000" pitchFamily="2" charset="0"/>
              </a:rPr>
              <a:t>Illustrate</a:t>
            </a:r>
            <a:r>
              <a:rPr lang="en-US" sz="2400" b="1" dirty="0">
                <a:latin typeface="HelloHoneycrisp" panose="02000603000000000000" pitchFamily="2" charset="0"/>
                <a:ea typeface="HelloHoneycrisp" panose="02000603000000000000" pitchFamily="2" charset="0"/>
              </a:rPr>
              <a:t> </a:t>
            </a:r>
            <a:r>
              <a:rPr lang="en-US" sz="2400" dirty="0">
                <a:latin typeface="HelloHoneycrisp" panose="02000603000000000000" pitchFamily="2" charset="0"/>
                <a:ea typeface="HelloHoneycrisp" panose="02000603000000000000" pitchFamily="2" charset="0"/>
              </a:rPr>
              <a:t>explain or clarify by giving clear, pertinent examples</a:t>
            </a:r>
          </a:p>
        </p:txBody>
      </p:sp>
    </p:spTree>
    <p:extLst>
      <p:ext uri="{BB962C8B-B14F-4D97-AF65-F5344CB8AC3E}">
        <p14:creationId xmlns:p14="http://schemas.microsoft.com/office/powerpoint/2010/main" val="142406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497" y="180304"/>
            <a:ext cx="10131425" cy="1409044"/>
          </a:xfrm>
        </p:spPr>
        <p:txBody>
          <a:bodyPr>
            <a:normAutofit fontScale="90000"/>
          </a:bodyPr>
          <a:lstStyle/>
          <a:p>
            <a:pPr algn="ctr"/>
            <a:r>
              <a:rPr lang="en-US" sz="4900" b="1" dirty="0">
                <a:latin typeface="HelloHoneycrisp" panose="02000603000000000000" pitchFamily="2" charset="0"/>
                <a:ea typeface="HelloHoneycrisp" panose="02000603000000000000" pitchFamily="2" charset="0"/>
              </a:rPr>
              <a:t> </a:t>
            </a:r>
            <a:r>
              <a:rPr lang="en-US" sz="4900" dirty="0">
                <a:latin typeface="HelloHoneycrisp" panose="02000603000000000000" pitchFamily="2" charset="0"/>
                <a:ea typeface="HelloHoneycrisp" panose="02000603000000000000" pitchFamily="2" charset="0"/>
              </a:rPr>
              <a:t/>
            </a:r>
            <a:br>
              <a:rPr lang="en-US" sz="4900" dirty="0">
                <a:latin typeface="HelloHoneycrisp" panose="02000603000000000000" pitchFamily="2" charset="0"/>
                <a:ea typeface="HelloHoneycrisp" panose="02000603000000000000" pitchFamily="2" charset="0"/>
              </a:rPr>
            </a:br>
            <a:r>
              <a:rPr lang="en-US" sz="4900" b="1" u="sng" dirty="0">
                <a:latin typeface="HelloHoneycrisp" panose="02000603000000000000" pitchFamily="2" charset="0"/>
                <a:ea typeface="HelloHoneycrisp" panose="02000603000000000000" pitchFamily="2" charset="0"/>
              </a:rPr>
              <a:t>CHECKING OVER THE TEST:</a:t>
            </a:r>
            <a:r>
              <a:rPr lang="en-US" dirty="0"/>
              <a:t/>
            </a:r>
            <a:br>
              <a:rPr lang="en-US" dirty="0"/>
            </a:br>
            <a:endParaRPr lang="en-US" dirty="0"/>
          </a:p>
        </p:txBody>
      </p:sp>
      <p:sp>
        <p:nvSpPr>
          <p:cNvPr id="3" name="Content Placeholder 2"/>
          <p:cNvSpPr>
            <a:spLocks noGrp="1"/>
          </p:cNvSpPr>
          <p:nvPr>
            <p:ph idx="1"/>
          </p:nvPr>
        </p:nvSpPr>
        <p:spPr>
          <a:xfrm>
            <a:off x="672922" y="1712892"/>
            <a:ext cx="10131425" cy="4323008"/>
          </a:xfrm>
        </p:spPr>
        <p:txBody>
          <a:bodyPr>
            <a:normAutofit fontScale="92500"/>
          </a:bodyPr>
          <a:lstStyle/>
          <a:p>
            <a:r>
              <a:rPr lang="en-US" sz="3600" dirty="0">
                <a:latin typeface="HelloHoneycrisp" panose="02000603000000000000" pitchFamily="2" charset="0"/>
                <a:ea typeface="HelloHoneycrisp" panose="02000603000000000000" pitchFamily="2" charset="0"/>
              </a:rPr>
              <a:t>Go back over and check to be sure you answered all the questions. On machine-scored tests, be sure you placed your answers in the right spaces. Proofread your essays.</a:t>
            </a:r>
          </a:p>
          <a:p>
            <a:r>
              <a:rPr lang="en-US" sz="3600" b="1" dirty="0">
                <a:latin typeface="HelloHoneycrisp" panose="02000603000000000000" pitchFamily="2" charset="0"/>
                <a:ea typeface="HelloHoneycrisp" panose="02000603000000000000" pitchFamily="2" charset="0"/>
              </a:rPr>
              <a:t>DO NOT change an answer unless…</a:t>
            </a:r>
            <a:endParaRPr lang="en-US" sz="3600" dirty="0">
              <a:latin typeface="HelloHoneycrisp" panose="02000603000000000000" pitchFamily="2" charset="0"/>
              <a:ea typeface="HelloHoneycrisp" panose="02000603000000000000" pitchFamily="2" charset="0"/>
            </a:endParaRPr>
          </a:p>
          <a:p>
            <a:pPr lvl="1"/>
            <a:r>
              <a:rPr lang="en-US" sz="3400" dirty="0">
                <a:latin typeface="HelloHoneycrisp" panose="02000603000000000000" pitchFamily="2" charset="0"/>
                <a:ea typeface="HelloHoneycrisp" panose="02000603000000000000" pitchFamily="2" charset="0"/>
              </a:rPr>
              <a:t>There is indisputable evidence that your answer is incorrect.</a:t>
            </a:r>
          </a:p>
          <a:p>
            <a:pPr lvl="1"/>
            <a:r>
              <a:rPr lang="en-US" sz="3400" dirty="0">
                <a:latin typeface="HelloHoneycrisp" panose="02000603000000000000" pitchFamily="2" charset="0"/>
                <a:ea typeface="HelloHoneycrisp" panose="02000603000000000000" pitchFamily="2" charset="0"/>
              </a:rPr>
              <a:t>You had misread or misunderstood the question.</a:t>
            </a:r>
          </a:p>
          <a:p>
            <a:pPr lvl="1"/>
            <a:r>
              <a:rPr lang="en-US" sz="3400" dirty="0">
                <a:latin typeface="HelloHoneycrisp" panose="02000603000000000000" pitchFamily="2" charset="0"/>
                <a:ea typeface="HelloHoneycrisp" panose="02000603000000000000" pitchFamily="2" charset="0"/>
              </a:rPr>
              <a:t>You recall information or find the correct answer in the test.</a:t>
            </a:r>
          </a:p>
          <a:p>
            <a:endParaRPr lang="en-US" dirty="0"/>
          </a:p>
        </p:txBody>
      </p:sp>
    </p:spTree>
    <p:extLst>
      <p:ext uri="{BB962C8B-B14F-4D97-AF65-F5344CB8AC3E}">
        <p14:creationId xmlns:p14="http://schemas.microsoft.com/office/powerpoint/2010/main" val="3883801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770" y="321971"/>
            <a:ext cx="10131425" cy="1074194"/>
          </a:xfrm>
        </p:spPr>
        <p:txBody>
          <a:bodyPr>
            <a:normAutofit/>
          </a:bodyPr>
          <a:lstStyle/>
          <a:p>
            <a:pPr algn="ctr"/>
            <a:r>
              <a:rPr lang="en-US" sz="4000" b="1" u="sng" dirty="0" smtClean="0">
                <a:latin typeface="HelloHoneycrisp" panose="02000603000000000000" pitchFamily="2" charset="0"/>
                <a:ea typeface="HelloHoneycrisp" panose="02000603000000000000" pitchFamily="2" charset="0"/>
              </a:rPr>
              <a:t>Organization of the </a:t>
            </a:r>
            <a:r>
              <a:rPr lang="en-US" sz="4000" b="1" u="sng" dirty="0" smtClean="0">
                <a:latin typeface="HelloHoneycrisp" panose="02000603000000000000" pitchFamily="2" charset="0"/>
                <a:ea typeface="HelloHoneycrisp" panose="02000603000000000000" pitchFamily="2" charset="0"/>
              </a:rPr>
              <a:t>essay</a:t>
            </a:r>
            <a:endParaRPr lang="en-US" sz="4000" b="1" u="sng" dirty="0">
              <a:latin typeface="HelloHoneycrisp" panose="02000603000000000000" pitchFamily="2" charset="0"/>
              <a:ea typeface="HelloHoneycrisp" panose="02000603000000000000" pitchFamily="2" charset="0"/>
            </a:endParaRPr>
          </a:p>
        </p:txBody>
      </p:sp>
      <p:sp>
        <p:nvSpPr>
          <p:cNvPr id="3" name="Content Placeholder 2"/>
          <p:cNvSpPr>
            <a:spLocks noGrp="1"/>
          </p:cNvSpPr>
          <p:nvPr>
            <p:ph idx="1"/>
          </p:nvPr>
        </p:nvSpPr>
        <p:spPr>
          <a:xfrm>
            <a:off x="685801" y="1396165"/>
            <a:ext cx="10131425" cy="5146303"/>
          </a:xfrm>
        </p:spPr>
        <p:txBody>
          <a:bodyPr>
            <a:normAutofit fontScale="92500" lnSpcReduction="20000"/>
          </a:bodyPr>
          <a:lstStyle/>
          <a:p>
            <a:r>
              <a:rPr lang="en-US" sz="2800" dirty="0">
                <a:latin typeface="HelloHoneycrisp" panose="02000603000000000000" pitchFamily="2" charset="0"/>
                <a:ea typeface="HelloHoneycrisp" panose="02000603000000000000" pitchFamily="2" charset="0"/>
              </a:rPr>
              <a:t>Paragraph 1</a:t>
            </a:r>
          </a:p>
          <a:p>
            <a:pPr lvl="1"/>
            <a:r>
              <a:rPr lang="en-US" sz="2800" dirty="0" smtClean="0">
                <a:latin typeface="HelloHoneycrisp" panose="02000603000000000000" pitchFamily="2" charset="0"/>
                <a:ea typeface="HelloHoneycrisp" panose="02000603000000000000" pitchFamily="2" charset="0"/>
              </a:rPr>
              <a:t>3-4 </a:t>
            </a:r>
            <a:r>
              <a:rPr lang="en-US" sz="2800" dirty="0">
                <a:latin typeface="HelloHoneycrisp" panose="02000603000000000000" pitchFamily="2" charset="0"/>
                <a:ea typeface="HelloHoneycrisp" panose="02000603000000000000" pitchFamily="2" charset="0"/>
              </a:rPr>
              <a:t>sentences </a:t>
            </a:r>
          </a:p>
          <a:p>
            <a:pPr lvl="1"/>
            <a:r>
              <a:rPr lang="en-US" sz="2800" dirty="0">
                <a:latin typeface="HelloHoneycrisp" panose="02000603000000000000" pitchFamily="2" charset="0"/>
                <a:ea typeface="HelloHoneycrisp" panose="02000603000000000000" pitchFamily="2" charset="0"/>
              </a:rPr>
              <a:t>Restate the prompt </a:t>
            </a:r>
          </a:p>
          <a:p>
            <a:pPr lvl="1"/>
            <a:r>
              <a:rPr lang="en-US" sz="2800" dirty="0">
                <a:latin typeface="HelloHoneycrisp" panose="02000603000000000000" pitchFamily="2" charset="0"/>
                <a:ea typeface="HelloHoneycrisp" panose="02000603000000000000" pitchFamily="2" charset="0"/>
              </a:rPr>
              <a:t>Introduce what you’re going to talk about in the essay </a:t>
            </a:r>
          </a:p>
          <a:p>
            <a:r>
              <a:rPr lang="en-US" sz="2800" dirty="0">
                <a:latin typeface="HelloHoneycrisp" panose="02000603000000000000" pitchFamily="2" charset="0"/>
                <a:ea typeface="HelloHoneycrisp" panose="02000603000000000000" pitchFamily="2" charset="0"/>
              </a:rPr>
              <a:t>Paragraph 2 </a:t>
            </a:r>
          </a:p>
          <a:p>
            <a:pPr lvl="1"/>
            <a:r>
              <a:rPr lang="en-US" sz="2800" dirty="0" smtClean="0">
                <a:latin typeface="HelloHoneycrisp" panose="02000603000000000000" pitchFamily="2" charset="0"/>
                <a:ea typeface="HelloHoneycrisp" panose="02000603000000000000" pitchFamily="2" charset="0"/>
              </a:rPr>
              <a:t>Explain whatever the prompt is asking you to explain </a:t>
            </a:r>
          </a:p>
          <a:p>
            <a:pPr lvl="1"/>
            <a:r>
              <a:rPr lang="en-US" sz="2800" dirty="0" smtClean="0">
                <a:latin typeface="HelloHoneycrisp" panose="02000603000000000000" pitchFamily="2" charset="0"/>
                <a:ea typeface="HelloHoneycrisp" panose="02000603000000000000" pitchFamily="2" charset="0"/>
              </a:rPr>
              <a:t>6-10 </a:t>
            </a:r>
            <a:r>
              <a:rPr lang="en-US" sz="2800" dirty="0" smtClean="0">
                <a:latin typeface="HelloHoneycrisp" panose="02000603000000000000" pitchFamily="2" charset="0"/>
                <a:ea typeface="HelloHoneycrisp" panose="02000603000000000000" pitchFamily="2" charset="0"/>
              </a:rPr>
              <a:t>sentences </a:t>
            </a:r>
            <a:endParaRPr lang="en-US" sz="2800" dirty="0">
              <a:latin typeface="HelloHoneycrisp" panose="02000603000000000000" pitchFamily="2" charset="0"/>
              <a:ea typeface="HelloHoneycrisp" panose="02000603000000000000" pitchFamily="2" charset="0"/>
            </a:endParaRPr>
          </a:p>
          <a:p>
            <a:r>
              <a:rPr lang="en-US" sz="2800" dirty="0">
                <a:latin typeface="HelloHoneycrisp" panose="02000603000000000000" pitchFamily="2" charset="0"/>
                <a:ea typeface="HelloHoneycrisp" panose="02000603000000000000" pitchFamily="2" charset="0"/>
              </a:rPr>
              <a:t>Paragraph 3</a:t>
            </a:r>
          </a:p>
          <a:p>
            <a:pPr lvl="1"/>
            <a:r>
              <a:rPr lang="en-US" sz="2800" dirty="0" smtClean="0">
                <a:latin typeface="HelloHoneycrisp" panose="02000603000000000000" pitchFamily="2" charset="0"/>
                <a:ea typeface="HelloHoneycrisp" panose="02000603000000000000" pitchFamily="2" charset="0"/>
              </a:rPr>
              <a:t>Discuss/reflect on your explanation </a:t>
            </a:r>
          </a:p>
          <a:p>
            <a:pPr lvl="1"/>
            <a:r>
              <a:rPr lang="en-US" sz="2800" dirty="0" smtClean="0">
                <a:latin typeface="HelloHoneycrisp" panose="02000603000000000000" pitchFamily="2" charset="0"/>
                <a:ea typeface="HelloHoneycrisp" panose="02000603000000000000" pitchFamily="2" charset="0"/>
              </a:rPr>
              <a:t>3-4 </a:t>
            </a:r>
            <a:r>
              <a:rPr lang="en-US" sz="2800" dirty="0" smtClean="0">
                <a:latin typeface="HelloHoneycrisp" panose="02000603000000000000" pitchFamily="2" charset="0"/>
                <a:ea typeface="HelloHoneycrisp" panose="02000603000000000000" pitchFamily="2" charset="0"/>
              </a:rPr>
              <a:t>sentences </a:t>
            </a:r>
            <a:endParaRPr lang="en-US" sz="2800" dirty="0" smtClean="0">
              <a:latin typeface="HelloHoneycrisp" panose="02000603000000000000" pitchFamily="2" charset="0"/>
              <a:ea typeface="HelloHoneycrisp" panose="02000603000000000000" pitchFamily="2" charset="0"/>
            </a:endParaRPr>
          </a:p>
          <a:p>
            <a:pPr lvl="1"/>
            <a:r>
              <a:rPr lang="en-US" sz="2800" dirty="0" smtClean="0">
                <a:latin typeface="HelloHoneycrisp" panose="02000603000000000000" pitchFamily="2" charset="0"/>
                <a:ea typeface="HelloHoneycrisp" panose="02000603000000000000" pitchFamily="2" charset="0"/>
              </a:rPr>
              <a:t>Conclude the essay </a:t>
            </a:r>
            <a:endParaRPr lang="en-US" dirty="0"/>
          </a:p>
        </p:txBody>
      </p:sp>
    </p:spTree>
    <p:extLst>
      <p:ext uri="{BB962C8B-B14F-4D97-AF65-F5344CB8AC3E}">
        <p14:creationId xmlns:p14="http://schemas.microsoft.com/office/powerpoint/2010/main" val="38588399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1898</TotalTime>
  <Words>695</Words>
  <Application>Microsoft Office PowerPoint</Application>
  <PresentationFormat>Widescreen</PresentationFormat>
  <Paragraphs>62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HelloHoneycrisp</vt:lpstr>
      <vt:lpstr>HelloMummy</vt:lpstr>
      <vt:lpstr>Celestial</vt:lpstr>
      <vt:lpstr>TEST taking strategies </vt:lpstr>
      <vt:lpstr>  GENERAL RULES FOR ALL TESTS:</vt:lpstr>
      <vt:lpstr>  WITH THE TEST IN HAND: </vt:lpstr>
      <vt:lpstr>  MULTIPLE CHOICE STRATEGIES: </vt:lpstr>
      <vt:lpstr>  EDUCATED GUESSING STRATEGIES:</vt:lpstr>
      <vt:lpstr>ESSAY QUESTION STRATEGIES: </vt:lpstr>
      <vt:lpstr>COMMONLY USED ESSAY TERMS: </vt:lpstr>
      <vt:lpstr>  CHECKING OVER THE TEST: </vt:lpstr>
      <vt:lpstr>Organization of the essay</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ASPIRE TEST</dc:title>
  <dc:creator>Tolly Garrison</dc:creator>
  <cp:lastModifiedBy>Tolly Garrison</cp:lastModifiedBy>
  <cp:revision>14</cp:revision>
  <dcterms:created xsi:type="dcterms:W3CDTF">2015-04-21T13:47:31Z</dcterms:created>
  <dcterms:modified xsi:type="dcterms:W3CDTF">2016-04-22T16:33:32Z</dcterms:modified>
</cp:coreProperties>
</file>