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70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338D7A"/>
    <a:srgbClr val="ECBA0E"/>
    <a:srgbClr val="F5D323"/>
    <a:srgbClr val="FFC000"/>
    <a:srgbClr val="C9B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980728"/>
            <a:ext cx="7272808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88913"/>
            <a:ext cx="7777162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28775"/>
            <a:ext cx="822960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15D786A-1438-1A42-BAEF-6D9CBDDE0ED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BBC96D4-52C4-5146-871A-C33AADE0E9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latin typeface="+mj-lt"/>
          <a:ea typeface="+mj-ea"/>
          <a:cs typeface="宋体" charset="-122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+mn-lt"/>
          <a:ea typeface="+mn-ea"/>
          <a:cs typeface="宋体" charset="-12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+mn-lt"/>
          <a:ea typeface="+mn-ea"/>
          <a:cs typeface="宋体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+mn-lt"/>
          <a:ea typeface="+mn-ea"/>
          <a:cs typeface="宋体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+mn-lt"/>
          <a:ea typeface="+mn-ea"/>
          <a:cs typeface="宋体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392" y="980728"/>
            <a:ext cx="7272808" cy="1470025"/>
          </a:xfrm>
        </p:spPr>
        <p:txBody>
          <a:bodyPr/>
          <a:lstStyle/>
          <a:p>
            <a:r>
              <a:rPr lang="en-US" sz="5400" dirty="0" smtClean="0"/>
              <a:t>Subject-Verb Agreement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6400800" cy="1245096"/>
          </a:xfrm>
        </p:spPr>
        <p:txBody>
          <a:bodyPr/>
          <a:lstStyle/>
          <a:p>
            <a:r>
              <a:rPr lang="en-US" sz="5400" u="sng" dirty="0" smtClean="0">
                <a:solidFill>
                  <a:srgbClr val="FF0000"/>
                </a:solidFill>
              </a:rPr>
              <a:t>Rules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0"/>
            <a:ext cx="8134350" cy="782637"/>
          </a:xfrm>
        </p:spPr>
        <p:txBody>
          <a:bodyPr/>
          <a:lstStyle/>
          <a:p>
            <a:r>
              <a:rPr lang="en-US" sz="4000" dirty="0" smtClean="0"/>
              <a:t>Rule #7: But…..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057400" y="3124200"/>
            <a:ext cx="4808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Twenty dollars </a:t>
            </a:r>
            <a:r>
              <a:rPr lang="en-US" sz="2400" u="sng" dirty="0" smtClean="0">
                <a:solidFill>
                  <a:srgbClr val="002060"/>
                </a:solidFill>
                <a:cs typeface="宋体" charset="-122"/>
              </a:rPr>
              <a:t>is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 a lot of money.</a:t>
            </a:r>
          </a:p>
        </p:txBody>
      </p:sp>
      <p:sp>
        <p:nvSpPr>
          <p:cNvPr id="10" name="Curved Down Arrow 9"/>
          <p:cNvSpPr/>
          <p:nvPr/>
        </p:nvSpPr>
        <p:spPr>
          <a:xfrm>
            <a:off x="3505200" y="2667000"/>
            <a:ext cx="807720" cy="562429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295400" y="1219200"/>
            <a:ext cx="8058150" cy="119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cs typeface="宋体" charset="-122"/>
              </a:rPr>
              <a:t>             </a:t>
            </a:r>
            <a:r>
              <a:rPr lang="en-US" sz="3600" dirty="0" err="1" smtClean="0">
                <a:solidFill>
                  <a:srgbClr val="002060"/>
                </a:solidFill>
                <a:cs typeface="宋体" charset="-122"/>
                <a:sym typeface="Wingdings"/>
              </a:rPr>
              <a:t></a:t>
            </a:r>
            <a:r>
              <a:rPr lang="en-US" sz="3600" dirty="0" smtClean="0">
                <a:solidFill>
                  <a:srgbClr val="002060"/>
                </a:solidFill>
                <a:cs typeface="宋体" charset="-122"/>
                <a:sym typeface="Wingdings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cs typeface="宋体" charset="-122"/>
              </a:rPr>
              <a:t>“Dollars” is special.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cs typeface="宋体" charset="-122"/>
              </a:rPr>
              <a:t>1) An amount of money = SINGULAR verb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dirty="0" smtClean="0">
                <a:solidFill>
                  <a:srgbClr val="002060"/>
                </a:solidFill>
                <a:cs typeface="宋体" charset="-122"/>
              </a:rPr>
              <a:t>		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   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2514600" y="4648200"/>
            <a:ext cx="807720" cy="333829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 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60020"/>
            <a:ext cx="1059180" cy="105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219200" y="38862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0000"/>
                </a:solidFill>
                <a:cs typeface="宋体" charset="-122"/>
              </a:rPr>
              <a:t>2) The </a:t>
            </a:r>
            <a:r>
              <a:rPr lang="en-US" sz="3600" dirty="0">
                <a:solidFill>
                  <a:srgbClr val="FF0000"/>
                </a:solidFill>
                <a:cs typeface="宋体" charset="-122"/>
              </a:rPr>
              <a:t>dollars themselves = PLURAL verb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057400" y="48768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Dollars </a:t>
            </a:r>
            <a:r>
              <a:rPr lang="en-US" sz="2400" u="sng" dirty="0" smtClean="0">
                <a:solidFill>
                  <a:srgbClr val="002060"/>
                </a:solidFill>
                <a:cs typeface="宋体" charset="-122"/>
              </a:rPr>
              <a:t>are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 often used in the United States</a:t>
            </a: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09795"/>
            <a:ext cx="1858010" cy="185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6" grpId="0"/>
      <p:bldP spid="13" grpId="0" animBg="1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0"/>
            <a:ext cx="7777162" cy="782637"/>
          </a:xfrm>
        </p:spPr>
        <p:txBody>
          <a:bodyPr/>
          <a:lstStyle/>
          <a:p>
            <a:r>
              <a:rPr lang="en-US" dirty="0" smtClean="0"/>
              <a:t>Rule #8: Subject after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3962"/>
            <a:ext cx="8686800" cy="1214438"/>
          </a:xfrm>
        </p:spPr>
        <p:txBody>
          <a:bodyPr/>
          <a:lstStyle/>
          <a:p>
            <a:r>
              <a:rPr lang="en-US" dirty="0" smtClean="0"/>
              <a:t>When the sentence has “There is” or “There are” the subject is after the verb.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3152775"/>
            <a:ext cx="73152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There </a:t>
            </a:r>
            <a:r>
              <a:rPr lang="en-US" sz="2800" u="sng" dirty="0" smtClean="0">
                <a:solidFill>
                  <a:srgbClr val="002060"/>
                </a:solidFill>
                <a:cs typeface="宋体" charset="-122"/>
              </a:rPr>
              <a:t>are</a:t>
            </a: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 many questions.    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rgbClr val="002060"/>
              </a:solidFill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There </a:t>
            </a:r>
            <a:r>
              <a:rPr lang="en-US" sz="2800" u="sng" dirty="0" smtClean="0">
                <a:solidFill>
                  <a:srgbClr val="002060"/>
                </a:solidFill>
                <a:cs typeface="宋体" charset="-122"/>
              </a:rPr>
              <a:t>is</a:t>
            </a: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 a question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4" name="Curved Down Arrow 13"/>
          <p:cNvSpPr/>
          <p:nvPr/>
        </p:nvSpPr>
        <p:spPr>
          <a:xfrm flipH="1">
            <a:off x="1981200" y="2590800"/>
            <a:ext cx="16764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flipH="1">
            <a:off x="1981200" y="3737428"/>
            <a:ext cx="1037934" cy="529771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 descr="cartoon-ey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066" y="2918363"/>
            <a:ext cx="2790534" cy="1638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0"/>
            <a:ext cx="7777162" cy="782637"/>
          </a:xfrm>
        </p:spPr>
        <p:txBody>
          <a:bodyPr/>
          <a:lstStyle/>
          <a:p>
            <a:r>
              <a:rPr lang="en-US" dirty="0" smtClean="0"/>
              <a:t>Rule #9: Group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3962"/>
            <a:ext cx="8686800" cy="1214438"/>
          </a:xfrm>
        </p:spPr>
        <p:txBody>
          <a:bodyPr/>
          <a:lstStyle/>
          <a:p>
            <a:r>
              <a:rPr lang="en-US" dirty="0" smtClean="0"/>
              <a:t>Some nouns imply more than one person but it’s still considered ONE subject = SINGULAR verb.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600200" y="3838575"/>
            <a:ext cx="5434012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The team </a:t>
            </a:r>
            <a:r>
              <a:rPr lang="en-US" sz="2800" u="sng" dirty="0" smtClean="0">
                <a:solidFill>
                  <a:srgbClr val="002060"/>
                </a:solidFill>
                <a:cs typeface="宋体" charset="-122"/>
              </a:rPr>
              <a:t>runs</a:t>
            </a: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 during practice.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The family </a:t>
            </a:r>
            <a:r>
              <a:rPr lang="en-US" sz="2800" u="sng" dirty="0" smtClean="0">
                <a:solidFill>
                  <a:srgbClr val="002060"/>
                </a:solidFill>
                <a:cs typeface="宋体" charset="-122"/>
              </a:rPr>
              <a:t>has</a:t>
            </a: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 gone camping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2667000" y="3472542"/>
            <a:ext cx="1019466" cy="529771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14400" y="2362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3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Team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Family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Group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cs typeface="宋体" charset="-122"/>
              </a:rPr>
              <a:t>C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ommittee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Class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cs typeface="宋体" charset="-122"/>
              </a:rPr>
              <a:t>Crew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2590800" y="4495800"/>
            <a:ext cx="1019466" cy="529771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486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219200" y="5819775"/>
            <a:ext cx="6858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宋体" charset="-122"/>
              </a:rPr>
              <a:t>HINT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</a:t>
            </a:r>
            <a:r>
              <a:rPr lang="en-US" sz="2400" noProof="0" dirty="0" smtClean="0">
                <a:solidFill>
                  <a:srgbClr val="002060"/>
                </a:solidFill>
                <a:cs typeface="宋体" charset="-122"/>
              </a:rPr>
              <a:t>There’s just ONE team, ONE family, ONE group.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0"/>
            <a:ext cx="7777162" cy="782637"/>
          </a:xfrm>
        </p:spPr>
        <p:txBody>
          <a:bodyPr/>
          <a:lstStyle/>
          <a:p>
            <a:r>
              <a:rPr lang="en-US" dirty="0" smtClean="0"/>
              <a:t>Rule #1: Subject is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8775"/>
            <a:ext cx="8686800" cy="809625"/>
          </a:xfrm>
        </p:spPr>
        <p:txBody>
          <a:bodyPr/>
          <a:lstStyle/>
          <a:p>
            <a:r>
              <a:rPr lang="en-US" dirty="0" smtClean="0"/>
              <a:t>When the subject is PLURAL, the verb is PLURAL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3000375"/>
            <a:ext cx="8686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They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are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 thirsty.      Jack and Jill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like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 to climb hills.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5800" y="4953000"/>
            <a:ext cx="7315200" cy="1600200"/>
            <a:chOff x="685800" y="4953000"/>
            <a:chExt cx="7315200" cy="1600200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 bwMode="auto">
            <a:xfrm>
              <a:off x="1600200" y="5210175"/>
              <a:ext cx="6400800" cy="1343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 defTabSz="914400"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宋体" charset="-122"/>
                </a:rPr>
                <a:t>HINT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ea typeface="+mn-ea"/>
                  <a:cs typeface="宋体" charset="-122"/>
                </a:rPr>
                <a:t>: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ea typeface="+mn-ea"/>
                  <a:cs typeface="宋体" charset="-122"/>
                </a:rPr>
                <a:t> </a:t>
              </a:r>
              <a:r>
                <a:rPr lang="en-US" sz="3200" dirty="0" smtClean="0">
                  <a:solidFill>
                    <a:srgbClr val="002060"/>
                  </a:solidFill>
                  <a:cs typeface="宋体" charset="-122"/>
                </a:rPr>
                <a:t>Watch for the word “</a:t>
              </a:r>
              <a:r>
                <a:rPr lang="en-US" sz="3200" dirty="0" smtClean="0">
                  <a:solidFill>
                    <a:srgbClr val="FF0000"/>
                  </a:solidFill>
                  <a:cs typeface="宋体" charset="-122"/>
                </a:rPr>
                <a:t>AND</a:t>
              </a:r>
              <a:r>
                <a:rPr lang="en-US" sz="3200" dirty="0" smtClean="0">
                  <a:solidFill>
                    <a:srgbClr val="002060"/>
                  </a:solidFill>
                  <a:cs typeface="宋体" charset="-122"/>
                </a:rPr>
                <a:t>”</a:t>
              </a:r>
              <a:r>
                <a:rPr lang="en-US" sz="3200" dirty="0">
                  <a:solidFill>
                    <a:srgbClr val="002060"/>
                  </a:solidFill>
                  <a:cs typeface="宋体" charset="-122"/>
                </a:rPr>
                <a:t>. “and” makes the subject plural.</a:t>
              </a:r>
              <a:endPara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endParaRPr>
            </a:p>
          </p:txBody>
        </p:sp>
        <p:pic>
          <p:nvPicPr>
            <p:cNvPr id="542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4953000"/>
              <a:ext cx="1066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9" name="Straight Arrow Connector 8"/>
          <p:cNvCxnSpPr/>
          <p:nvPr/>
        </p:nvCxnSpPr>
        <p:spPr>
          <a:xfrm flipV="1">
            <a:off x="2362200" y="3581401"/>
            <a:ext cx="2362200" cy="1628776"/>
          </a:xfrm>
          <a:prstGeom prst="straightConnector1">
            <a:avLst/>
          </a:prstGeom>
          <a:ln w="666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Curved Down Arrow 13"/>
          <p:cNvSpPr/>
          <p:nvPr/>
        </p:nvSpPr>
        <p:spPr>
          <a:xfrm>
            <a:off x="685800" y="2438400"/>
            <a:ext cx="10668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5029200" y="2438400"/>
            <a:ext cx="10668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3962"/>
            <a:ext cx="8686800" cy="809625"/>
          </a:xfrm>
        </p:spPr>
        <p:txBody>
          <a:bodyPr/>
          <a:lstStyle/>
          <a:p>
            <a:r>
              <a:rPr lang="en-US" dirty="0" smtClean="0"/>
              <a:t>Some nouns are hard to know if they are plural…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2595562"/>
            <a:ext cx="4267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 scissors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are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 sharp.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43000" y="5591175"/>
            <a:ext cx="640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宋体" charset="-122"/>
              </a:rPr>
              <a:t>HINT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They have two parts!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  <a:sym typeface="Wingdings"/>
              </a:rPr>
              <a:t>				2 parts = PLURAL</a:t>
            </a:r>
            <a:endParaRPr lang="en-US" sz="3200" dirty="0" smtClean="0">
              <a:solidFill>
                <a:srgbClr val="002060"/>
              </a:solidFill>
              <a:cs typeface="宋体" charset="-122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410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Curved Down Arrow 13"/>
          <p:cNvSpPr/>
          <p:nvPr/>
        </p:nvSpPr>
        <p:spPr>
          <a:xfrm>
            <a:off x="2286000" y="3940968"/>
            <a:ext cx="1066800" cy="404813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2362200" y="2095500"/>
            <a:ext cx="10668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4143375"/>
            <a:ext cx="4343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 tweezers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were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 lost.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876800" y="2595561"/>
            <a:ext cx="4267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 scissors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is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 sharp.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724400" y="4143375"/>
            <a:ext cx="4343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 tweezers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was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 lost.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705600" y="4169568"/>
            <a:ext cx="1447800" cy="659608"/>
            <a:chOff x="6705600" y="3683793"/>
            <a:chExt cx="1447800" cy="659608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6705600" y="3683793"/>
              <a:ext cx="1447800" cy="659607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6705600" y="3733802"/>
              <a:ext cx="1447800" cy="609599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324600" y="2671761"/>
            <a:ext cx="1524000" cy="681039"/>
            <a:chOff x="6324600" y="2671761"/>
            <a:chExt cx="1524000" cy="681039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6324600" y="2671761"/>
              <a:ext cx="1524000" cy="681039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6324600" y="2671761"/>
              <a:ext cx="1447800" cy="609599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5029200"/>
            <a:ext cx="1676401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49" y="0"/>
            <a:ext cx="8380413" cy="782637"/>
          </a:xfrm>
        </p:spPr>
        <p:txBody>
          <a:bodyPr/>
          <a:lstStyle/>
          <a:p>
            <a:r>
              <a:rPr lang="en-US" sz="4000" dirty="0" smtClean="0"/>
              <a:t>Rule #2: Subjects </a:t>
            </a:r>
            <a:r>
              <a:rPr lang="en-US" sz="4000" dirty="0" smtClean="0"/>
              <a:t>are</a:t>
            </a:r>
            <a:r>
              <a:rPr lang="en-US" sz="4000" dirty="0" smtClean="0"/>
              <a:t> </a:t>
            </a:r>
            <a:r>
              <a:rPr lang="en-US" sz="4000" dirty="0" smtClean="0"/>
              <a:t>connected by “or”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1143000"/>
          </a:xfrm>
        </p:spPr>
        <p:txBody>
          <a:bodyPr/>
          <a:lstStyle/>
          <a:p>
            <a:r>
              <a:rPr lang="en-US" dirty="0" smtClean="0"/>
              <a:t>When two </a:t>
            </a:r>
            <a:r>
              <a:rPr lang="en-US" u="sng" dirty="0" smtClean="0"/>
              <a:t>singular</a:t>
            </a:r>
            <a:r>
              <a:rPr lang="en-US" dirty="0" smtClean="0"/>
              <a:t> subjects are connected by “or”, the verb is SINGULAR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3000375"/>
            <a:ext cx="7010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 book </a:t>
            </a:r>
            <a:r>
              <a:rPr lang="en-US" sz="3200" dirty="0" smtClean="0">
                <a:solidFill>
                  <a:srgbClr val="FF0000"/>
                </a:solidFill>
                <a:cs typeface="宋体" charset="-122"/>
              </a:rPr>
              <a:t>or 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 pen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is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 in the drawer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200" dirty="0" smtClean="0">
              <a:solidFill>
                <a:srgbClr val="002060"/>
              </a:solidFill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		Jack </a:t>
            </a:r>
            <a:r>
              <a:rPr lang="en-US" sz="3200" dirty="0" smtClean="0">
                <a:solidFill>
                  <a:srgbClr val="FF0000"/>
                </a:solidFill>
                <a:cs typeface="宋体" charset="-122"/>
              </a:rPr>
              <a:t>or 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Jill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likes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 to climb hills.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33450" y="6124575"/>
            <a:ext cx="82105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宋体" charset="-122"/>
              </a:rPr>
              <a:t>HINT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</a:t>
            </a:r>
            <a:r>
              <a:rPr lang="en-US" sz="2400" noProof="0" dirty="0" smtClean="0">
                <a:solidFill>
                  <a:srgbClr val="002060"/>
                </a:solidFill>
                <a:cs typeface="宋体" charset="-122"/>
              </a:rPr>
              <a:t>It’s singular because the verb is describing </a:t>
            </a:r>
            <a:r>
              <a:rPr lang="en-US" sz="2400" noProof="0" dirty="0" smtClean="0">
                <a:solidFill>
                  <a:srgbClr val="FF0000"/>
                </a:solidFill>
                <a:cs typeface="宋体" charset="-122"/>
              </a:rPr>
              <a:t>ONE </a:t>
            </a:r>
            <a:r>
              <a:rPr lang="en-US" sz="2400" noProof="0" dirty="0" smtClean="0">
                <a:solidFill>
                  <a:srgbClr val="002060"/>
                </a:solidFill>
                <a:cs typeface="宋体" charset="-122"/>
              </a:rPr>
              <a:t>subject. 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715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Curved Down Arrow 13"/>
          <p:cNvSpPr/>
          <p:nvPr/>
        </p:nvSpPr>
        <p:spPr>
          <a:xfrm>
            <a:off x="1295400" y="2438400"/>
            <a:ext cx="25908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2819400" y="2438400"/>
            <a:ext cx="948267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838200" y="3657600"/>
            <a:ext cx="22098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1981200" y="3657600"/>
            <a:ext cx="855133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257800" y="3429001"/>
            <a:ext cx="388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  <a:sym typeface="Wingdings"/>
              </a:rPr>
              <a:t>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The book </a:t>
            </a:r>
            <a:r>
              <a:rPr lang="en-US" sz="2400" u="sng" dirty="0" smtClean="0">
                <a:solidFill>
                  <a:srgbClr val="002060"/>
                </a:solidFill>
                <a:cs typeface="宋体" charset="-122"/>
              </a:rPr>
              <a:t>is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 in the drawer.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rgbClr val="002060"/>
              </a:solidFill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114800" y="5105400"/>
            <a:ext cx="439578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  <a:sym typeface="Wingdings"/>
              </a:rPr>
              <a:t>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Jill </a:t>
            </a:r>
            <a:r>
              <a:rPr lang="en-US" sz="2400" u="sng" dirty="0" smtClean="0">
                <a:solidFill>
                  <a:srgbClr val="002060"/>
                </a:solidFill>
                <a:cs typeface="宋体" charset="-122"/>
              </a:rPr>
              <a:t>likes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 to climb.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rgbClr val="002060"/>
              </a:solidFill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7800" y="3810000"/>
            <a:ext cx="40560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2060"/>
                </a:solidFill>
                <a:cs typeface="宋体" charset="-122"/>
                <a:sym typeface="Wingdings"/>
              </a:rPr>
              <a:t></a:t>
            </a:r>
            <a:r>
              <a:rPr lang="en-US" sz="2400" dirty="0">
                <a:solidFill>
                  <a:srgbClr val="002060"/>
                </a:solidFill>
                <a:cs typeface="宋体" charset="-122"/>
              </a:rPr>
              <a:t>The pen </a:t>
            </a:r>
            <a:r>
              <a:rPr lang="en-US" sz="2400" u="sng" dirty="0">
                <a:solidFill>
                  <a:srgbClr val="002060"/>
                </a:solidFill>
                <a:cs typeface="宋体" charset="-122"/>
              </a:rPr>
              <a:t>is</a:t>
            </a:r>
            <a:r>
              <a:rPr lang="en-US" sz="2400" dirty="0">
                <a:solidFill>
                  <a:srgbClr val="002060"/>
                </a:solidFill>
                <a:cs typeface="宋体" charset="-122"/>
              </a:rPr>
              <a:t> in the drawer.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98925" y="4719935"/>
            <a:ext cx="38258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2060"/>
                </a:solidFill>
                <a:cs typeface="宋体" charset="-122"/>
                <a:sym typeface="Wingdings"/>
              </a:rPr>
              <a:t></a:t>
            </a:r>
            <a:r>
              <a:rPr lang="en-US" sz="2400" dirty="0">
                <a:solidFill>
                  <a:srgbClr val="002060"/>
                </a:solidFill>
                <a:cs typeface="宋体" charset="-122"/>
              </a:rPr>
              <a:t>Jack </a:t>
            </a:r>
            <a:r>
              <a:rPr lang="en-US" sz="2400" u="sng" dirty="0">
                <a:solidFill>
                  <a:srgbClr val="002060"/>
                </a:solidFill>
                <a:cs typeface="宋体" charset="-122"/>
              </a:rPr>
              <a:t>likes</a:t>
            </a:r>
            <a:r>
              <a:rPr lang="en-US" sz="2400" dirty="0">
                <a:solidFill>
                  <a:srgbClr val="002060"/>
                </a:solidFill>
                <a:cs typeface="宋体" charset="-122"/>
              </a:rPr>
              <a:t> to climb.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0" grpId="0" animBg="1"/>
      <p:bldP spid="11" grpId="0" animBg="1"/>
      <p:bldP spid="12" grpId="0"/>
      <p:bldP spid="13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0"/>
            <a:ext cx="8101012" cy="782637"/>
          </a:xfrm>
        </p:spPr>
        <p:txBody>
          <a:bodyPr/>
          <a:lstStyle/>
          <a:p>
            <a:r>
              <a:rPr lang="en-US" sz="2800" dirty="0" smtClean="0"/>
              <a:t>Rule #3: Plural and singular subjects connected by “or”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9067800" cy="1143000"/>
          </a:xfrm>
        </p:spPr>
        <p:txBody>
          <a:bodyPr/>
          <a:lstStyle/>
          <a:p>
            <a:r>
              <a:rPr lang="en-US" sz="2800" dirty="0" smtClean="0"/>
              <a:t>When there is a singular and plural subject connected by “or”, the verb agrees with the subject that’s closest.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2924175"/>
            <a:ext cx="86868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Either the boy </a:t>
            </a:r>
            <a:r>
              <a:rPr lang="en-US" sz="3200" dirty="0" smtClean="0">
                <a:solidFill>
                  <a:srgbClr val="FF0000"/>
                </a:solidFill>
                <a:cs typeface="宋体" charset="-122"/>
              </a:rPr>
              <a:t>or 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his parents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walk 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down the street.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200" dirty="0" smtClean="0">
              <a:solidFill>
                <a:srgbClr val="002060"/>
              </a:solidFill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		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 girls </a:t>
            </a:r>
            <a:r>
              <a:rPr lang="en-US" sz="3200" dirty="0" smtClean="0">
                <a:solidFill>
                  <a:srgbClr val="FF0000"/>
                </a:solidFill>
                <a:cs typeface="宋体" charset="-122"/>
              </a:rPr>
              <a:t>or 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John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dances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 every Tuesday.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4572000" y="2438400"/>
            <a:ext cx="12192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2895600" y="4132796"/>
            <a:ext cx="12192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681928" y="3571874"/>
            <a:ext cx="4191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  <a:sym typeface="Wingdings"/>
              </a:rPr>
              <a:t>“parents” is closer than “boy”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err="1" smtClean="0">
                <a:solidFill>
                  <a:srgbClr val="002060"/>
                </a:solidFill>
                <a:cs typeface="宋体" charset="-122"/>
                <a:sym typeface="Wingdings"/>
              </a:rPr>
              <a:t>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  <a:sym typeface="Wingdings"/>
              </a:rPr>
              <a:t> Verb is plural.</a:t>
            </a:r>
            <a:endParaRPr lang="en-US" sz="2400" dirty="0" smtClean="0">
              <a:solidFill>
                <a:srgbClr val="002060"/>
              </a:solidFill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rgbClr val="002060"/>
              </a:solidFill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876800" y="5233987"/>
            <a:ext cx="4191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  <a:sym typeface="Wingdings"/>
              </a:rPr>
              <a:t>“John” is closer than “girls”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err="1" smtClean="0">
                <a:solidFill>
                  <a:srgbClr val="002060"/>
                </a:solidFill>
                <a:cs typeface="宋体" charset="-122"/>
                <a:sym typeface="Wingdings"/>
              </a:rPr>
              <a:t>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  <a:sym typeface="Wingdings"/>
              </a:rPr>
              <a:t> Verb is singular.</a:t>
            </a:r>
            <a:endParaRPr lang="en-US" sz="2400" dirty="0" smtClean="0">
              <a:solidFill>
                <a:srgbClr val="002060"/>
              </a:solidFill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rgbClr val="002060"/>
              </a:solidFill>
              <a:cs typeface="宋体" charset="-122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0"/>
            <a:ext cx="8134350" cy="782637"/>
          </a:xfrm>
        </p:spPr>
        <p:txBody>
          <a:bodyPr/>
          <a:lstStyle/>
          <a:p>
            <a:r>
              <a:rPr lang="en-US" sz="4000" dirty="0" smtClean="0"/>
              <a:t>Rule #4: “Doesn’t” and “Don’t”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2438400"/>
          </a:xfrm>
        </p:spPr>
        <p:txBody>
          <a:bodyPr/>
          <a:lstStyle/>
          <a:p>
            <a:r>
              <a:rPr lang="en-US" dirty="0" smtClean="0"/>
              <a:t>Doesn’t = DOES + NOT = Singular verb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match with singular subject</a:t>
            </a:r>
            <a:endParaRPr lang="en-US" dirty="0" smtClean="0"/>
          </a:p>
          <a:p>
            <a:r>
              <a:rPr lang="en-US" dirty="0" smtClean="0"/>
              <a:t>Don’t = DO + NOT = Plural verb</a:t>
            </a:r>
          </a:p>
          <a:p>
            <a:pPr lvl="7">
              <a:buNone/>
            </a:pPr>
            <a:r>
              <a:rPr lang="en-US" sz="2800" dirty="0" smtClean="0"/>
              <a:t> 		   </a:t>
            </a:r>
            <a:r>
              <a:rPr lang="en-US" sz="2800" dirty="0" smtClean="0">
                <a:solidFill>
                  <a:srgbClr val="002060"/>
                </a:solidFill>
                <a:sym typeface="Wingdings"/>
              </a:rPr>
              <a:t>match with plural subject</a:t>
            </a:r>
            <a:endParaRPr lang="en-US" sz="2800" dirty="0" smtClean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43412" y="4038600"/>
            <a:ext cx="45481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They </a:t>
            </a:r>
            <a:r>
              <a:rPr lang="en-US" sz="3200" u="sng" dirty="0" smtClean="0">
                <a:solidFill>
                  <a:srgbClr val="002060"/>
                </a:solidFill>
                <a:cs typeface="宋体" charset="-122"/>
              </a:rPr>
              <a:t>don’t 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like it.</a:t>
            </a:r>
          </a:p>
        </p:txBody>
      </p:sp>
      <p:sp>
        <p:nvSpPr>
          <p:cNvPr id="11" name="Curved Down Arrow 10"/>
          <p:cNvSpPr/>
          <p:nvPr/>
        </p:nvSpPr>
        <p:spPr>
          <a:xfrm>
            <a:off x="1361016" y="3505200"/>
            <a:ext cx="855133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>
            <a:off x="5029200" y="3505200"/>
            <a:ext cx="855133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5105400"/>
            <a:ext cx="8991600" cy="1447800"/>
            <a:chOff x="0" y="5181600"/>
            <a:chExt cx="8991600" cy="1447800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 bwMode="auto">
            <a:xfrm>
              <a:off x="966788" y="5286375"/>
              <a:ext cx="8024812" cy="1343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sz="3200" b="1" u="sng" dirty="0" smtClean="0">
                  <a:cs typeface="宋体" charset="-122"/>
                </a:rPr>
                <a:t>EXCEPTION</a:t>
              </a:r>
              <a:r>
                <a:rPr lang="en-US" sz="3200" b="1" dirty="0" smtClean="0">
                  <a:cs typeface="宋体" charset="-122"/>
                </a:rPr>
                <a:t>! </a:t>
              </a:r>
              <a:r>
                <a:rPr lang="en-US" sz="3200" dirty="0" smtClean="0">
                  <a:cs typeface="宋体" charset="-122"/>
                </a:rPr>
                <a:t>When the subject is “</a:t>
              </a:r>
              <a:r>
                <a:rPr lang="en-US" sz="3200" dirty="0" smtClean="0">
                  <a:solidFill>
                    <a:srgbClr val="FF0000"/>
                  </a:solidFill>
                  <a:cs typeface="宋体" charset="-122"/>
                </a:rPr>
                <a:t>I</a:t>
              </a:r>
              <a:r>
                <a:rPr lang="en-US" sz="3200" dirty="0" smtClean="0">
                  <a:cs typeface="宋体" charset="-122"/>
                </a:rPr>
                <a:t>” or “</a:t>
              </a:r>
              <a:r>
                <a:rPr lang="en-US" sz="3200" dirty="0" smtClean="0">
                  <a:solidFill>
                    <a:srgbClr val="FF0000"/>
                  </a:solidFill>
                  <a:cs typeface="宋体" charset="-122"/>
                </a:rPr>
                <a:t>you</a:t>
              </a:r>
              <a:r>
                <a:rPr lang="en-US" sz="3200" dirty="0" smtClean="0">
                  <a:cs typeface="宋体" charset="-122"/>
                </a:rPr>
                <a:t>”,    			</a:t>
              </a:r>
              <a:r>
                <a:rPr lang="en-US" sz="3200" dirty="0" err="1" smtClean="0">
                  <a:cs typeface="宋体" charset="-122"/>
                  <a:sym typeface="Wingdings"/>
                </a:rPr>
                <a:t></a:t>
              </a:r>
              <a:r>
                <a:rPr lang="en-US" sz="3200" dirty="0" smtClean="0">
                  <a:cs typeface="宋体" charset="-122"/>
                  <a:sym typeface="Wingdings"/>
                </a:rPr>
                <a:t> </a:t>
              </a:r>
              <a:r>
                <a:rPr lang="en-US" sz="3200" dirty="0" smtClean="0">
                  <a:cs typeface="宋体" charset="-122"/>
                </a:rPr>
                <a:t>use the plural verb “Don’t”</a:t>
              </a:r>
              <a:r>
                <a:rPr lang="en-US" sz="3200" b="1" dirty="0" smtClean="0">
                  <a:cs typeface="宋体" charset="-122"/>
                </a:rPr>
                <a:t>  </a:t>
              </a:r>
              <a:endPara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endParaRPr>
            </a:p>
          </p:txBody>
        </p:sp>
        <p:pic>
          <p:nvPicPr>
            <p:cNvPr id="5939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181600"/>
              <a:ext cx="1059180" cy="1059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Rectangle 16"/>
          <p:cNvSpPr/>
          <p:nvPr/>
        </p:nvSpPr>
        <p:spPr>
          <a:xfrm>
            <a:off x="1066800" y="4038600"/>
            <a:ext cx="3733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cs typeface="宋体" charset="-122"/>
              </a:rPr>
              <a:t>He </a:t>
            </a:r>
            <a:r>
              <a:rPr lang="en-US" sz="3200" u="sng" dirty="0">
                <a:solidFill>
                  <a:srgbClr val="002060"/>
                </a:solidFill>
                <a:cs typeface="宋体" charset="-122"/>
              </a:rPr>
              <a:t>doesn’t </a:t>
            </a:r>
            <a:r>
              <a:rPr lang="en-US" sz="3200" dirty="0">
                <a:solidFill>
                  <a:srgbClr val="002060"/>
                </a:solidFill>
                <a:cs typeface="宋体" charset="-122"/>
              </a:rPr>
              <a:t>like 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0"/>
            <a:ext cx="8134350" cy="782637"/>
          </a:xfrm>
        </p:spPr>
        <p:txBody>
          <a:bodyPr/>
          <a:lstStyle/>
          <a:p>
            <a:r>
              <a:rPr lang="en-US" sz="4000" dirty="0" smtClean="0"/>
              <a:t>Rule #5: Ignore added phrases.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1524000"/>
          </a:xfrm>
        </p:spPr>
        <p:txBody>
          <a:bodyPr/>
          <a:lstStyle/>
          <a:p>
            <a:r>
              <a:rPr lang="en-US" dirty="0" smtClean="0"/>
              <a:t>Don’t get tricked by all the other nouns added between the subject and the verb. </a:t>
            </a:r>
            <a:endParaRPr lang="en-US" sz="2800" dirty="0" smtClean="0"/>
          </a:p>
          <a:p>
            <a:pPr lvl="1"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09800" y="2590801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One of the boxes </a:t>
            </a:r>
            <a:r>
              <a:rPr lang="en-US" sz="2800" u="sng" dirty="0" smtClean="0">
                <a:solidFill>
                  <a:srgbClr val="002060"/>
                </a:solidFill>
                <a:cs typeface="宋体" charset="-122"/>
              </a:rPr>
              <a:t>is</a:t>
            </a: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 open.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rgbClr val="002060"/>
              </a:solidFill>
              <a:cs typeface="宋体" charset="-122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2590800" y="2209800"/>
            <a:ext cx="2514600" cy="589844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>
            <a:off x="2620433" y="3162300"/>
            <a:ext cx="4770967" cy="685800"/>
          </a:xfrm>
          <a:prstGeom prst="curvedDownArrow">
            <a:avLst>
              <a:gd name="adj1" fmla="val 31511"/>
              <a:gd name="adj2" fmla="val 91839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152400" y="5715000"/>
            <a:ext cx="9525000" cy="1724025"/>
            <a:chOff x="-152400" y="5715000"/>
            <a:chExt cx="9525000" cy="1724025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 bwMode="auto">
            <a:xfrm>
              <a:off x="533400" y="6096000"/>
              <a:ext cx="8839200" cy="1343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US" sz="2400" b="1" i="0" u="sng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宋体" charset="-122"/>
                </a:rPr>
                <a:t>HINT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ea typeface="+mn-ea"/>
                  <a:cs typeface="宋体" charset="-122"/>
                </a:rPr>
                <a:t>:</a:t>
              </a:r>
              <a:r>
                <a:rPr kumimoji="0" lang="en-US" sz="2400" b="0" i="0" u="none" strike="noStrike" kern="120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ea typeface="+mn-ea"/>
                  <a:cs typeface="宋体" charset="-122"/>
                </a:rPr>
                <a:t> </a:t>
              </a:r>
              <a:r>
                <a:rPr lang="en-US" sz="2400" noProof="0" dirty="0" smtClean="0">
                  <a:solidFill>
                    <a:srgbClr val="002060"/>
                  </a:solidFill>
                  <a:cs typeface="宋体" charset="-122"/>
                </a:rPr>
                <a:t>Just ignore them and keep your                      on the subject! </a:t>
              </a:r>
              <a:endPara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52400" y="5715000"/>
              <a:ext cx="1066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41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6822" y="5827889"/>
              <a:ext cx="1447800" cy="849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4" name="Straight Connector 13"/>
          <p:cNvCxnSpPr/>
          <p:nvPr/>
        </p:nvCxnSpPr>
        <p:spPr>
          <a:xfrm>
            <a:off x="2971800" y="2923822"/>
            <a:ext cx="1752600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3400" y="366778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cs typeface="宋体" charset="-122"/>
              </a:rPr>
              <a:t>The team captain, as well as his teammates, </a:t>
            </a:r>
            <a:r>
              <a:rPr lang="en-US" sz="2800" u="sng" dirty="0">
                <a:solidFill>
                  <a:srgbClr val="002060"/>
                </a:solidFill>
                <a:cs typeface="宋体" charset="-122"/>
              </a:rPr>
              <a:t>is</a:t>
            </a:r>
            <a:r>
              <a:rPr lang="en-US" sz="2800" dirty="0">
                <a:solidFill>
                  <a:srgbClr val="002060"/>
                </a:solidFill>
                <a:cs typeface="宋体" charset="-122"/>
              </a:rPr>
              <a:t> nervous    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156792" y="3984009"/>
            <a:ext cx="824408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52800" y="3982421"/>
            <a:ext cx="3431822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8200" y="458218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The woman, with six dogs, </a:t>
            </a:r>
            <a:r>
              <a:rPr lang="en-US" sz="2800" u="sng" dirty="0" smtClean="0">
                <a:solidFill>
                  <a:srgbClr val="002060"/>
                </a:solidFill>
                <a:cs typeface="宋体" charset="-122"/>
              </a:rPr>
              <a:t>walks</a:t>
            </a: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 down the street</a:t>
            </a:r>
            <a:endParaRPr lang="en-US" sz="2800" dirty="0">
              <a:solidFill>
                <a:srgbClr val="002060"/>
              </a:solidFill>
              <a:cs typeface="宋体" charset="-122"/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2209801" y="4191000"/>
            <a:ext cx="3127022" cy="533400"/>
          </a:xfrm>
          <a:prstGeom prst="curvedDownArrow">
            <a:avLst>
              <a:gd name="adj1" fmla="val 47076"/>
              <a:gd name="adj2" fmla="val 122185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830622" y="4890750"/>
            <a:ext cx="1893778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0"/>
            <a:ext cx="8134350" cy="782637"/>
          </a:xfrm>
        </p:spPr>
        <p:txBody>
          <a:bodyPr/>
          <a:lstStyle/>
          <a:p>
            <a:r>
              <a:rPr lang="en-US" sz="4000" dirty="0" smtClean="0"/>
              <a:t>Rule #6: Tricky Singular Subjects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1143000"/>
          </a:xfrm>
        </p:spPr>
        <p:txBody>
          <a:bodyPr numCol="4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Each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Each one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Either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Neither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Everyone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Every body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Anybody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Anyone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Nobody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Somebody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Someone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No one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41910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Each of these hot dogs </a:t>
            </a:r>
            <a:r>
              <a:rPr lang="en-US" sz="2400" u="sng" dirty="0" smtClean="0">
                <a:solidFill>
                  <a:srgbClr val="002060"/>
                </a:solidFill>
                <a:cs typeface="宋体" charset="-122"/>
              </a:rPr>
              <a:t>is 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yummy!            Everybody </a:t>
            </a:r>
            <a:r>
              <a:rPr lang="en-US" sz="2400" u="sng" dirty="0" smtClean="0">
                <a:solidFill>
                  <a:srgbClr val="002060"/>
                </a:solidFill>
                <a:cs typeface="宋体" charset="-122"/>
              </a:rPr>
              <a:t>knows 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Mr. Gilder   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990600" y="5486400"/>
            <a:ext cx="6858000" cy="1600200"/>
            <a:chOff x="990600" y="5486400"/>
            <a:chExt cx="6858000" cy="1600200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 bwMode="auto">
            <a:xfrm>
              <a:off x="2057400" y="5743575"/>
              <a:ext cx="5791200" cy="1343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US" sz="2400" b="1" i="0" u="sng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宋体" charset="-122"/>
                </a:rPr>
                <a:t>HINT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ea typeface="+mn-ea"/>
                  <a:cs typeface="宋体" charset="-122"/>
                </a:rPr>
                <a:t>:</a:t>
              </a:r>
              <a:r>
                <a:rPr kumimoji="0" lang="en-US" sz="2400" b="0" i="0" u="none" strike="noStrike" kern="120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+mn-lt"/>
                  <a:ea typeface="+mn-ea"/>
                  <a:cs typeface="宋体" charset="-122"/>
                </a:rPr>
                <a:t> </a:t>
              </a:r>
              <a:r>
                <a:rPr lang="en-US" sz="2400" noProof="0" dirty="0" smtClean="0">
                  <a:solidFill>
                    <a:srgbClr val="002060"/>
                  </a:solidFill>
                  <a:cs typeface="宋体" charset="-122"/>
                </a:rPr>
                <a:t>Again, ignore the other nouns!</a:t>
              </a:r>
              <a:endPara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endParaRPr>
            </a:p>
          </p:txBody>
        </p:sp>
        <p:pic>
          <p:nvPicPr>
            <p:cNvPr id="542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0600" y="5486400"/>
              <a:ext cx="1066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Curved Down Arrow 9"/>
          <p:cNvSpPr/>
          <p:nvPr/>
        </p:nvSpPr>
        <p:spPr>
          <a:xfrm>
            <a:off x="558800" y="3628571"/>
            <a:ext cx="28702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28600" y="1066800"/>
            <a:ext cx="883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These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words are SINGULAR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subjects.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cs typeface="宋体" charset="-122"/>
              </a:rPr>
              <a:t>			</a:t>
            </a:r>
            <a:r>
              <a:rPr lang="en-US" sz="3200" dirty="0" smtClean="0">
                <a:solidFill>
                  <a:srgbClr val="002060"/>
                </a:solidFill>
                <a:cs typeface="宋体" charset="-122"/>
                <a:sym typeface="Wingdings"/>
              </a:rPr>
              <a:t>matched with SINGULAR verb.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  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5638800" y="3628571"/>
            <a:ext cx="1828800" cy="685800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932879" y="4479698"/>
            <a:ext cx="1893778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057400" y="4648200"/>
            <a:ext cx="1981200" cy="1218747"/>
          </a:xfrm>
          <a:prstGeom prst="straightConnector1">
            <a:avLst/>
          </a:prstGeom>
          <a:ln w="666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0"/>
            <a:ext cx="8134350" cy="782637"/>
          </a:xfrm>
        </p:spPr>
        <p:txBody>
          <a:bodyPr/>
          <a:lstStyle/>
          <a:p>
            <a:r>
              <a:rPr lang="en-US" sz="4000" dirty="0" smtClean="0"/>
              <a:t>Rule #7: Exception words.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620000" cy="838200"/>
          </a:xfrm>
        </p:spPr>
        <p:txBody>
          <a:bodyPr numCol="3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Civics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Mathematics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Dollars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Measles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News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Physics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0" y="3886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The news </a:t>
            </a:r>
            <a:r>
              <a:rPr lang="en-US" sz="2800" u="sng" dirty="0" smtClean="0">
                <a:solidFill>
                  <a:srgbClr val="002060"/>
                </a:solidFill>
                <a:cs typeface="宋体" charset="-122"/>
              </a:rPr>
              <a:t>is </a:t>
            </a: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boring                  Physics </a:t>
            </a:r>
            <a:r>
              <a:rPr lang="en-US" sz="2800" u="sng" dirty="0" smtClean="0">
                <a:solidFill>
                  <a:srgbClr val="002060"/>
                </a:solidFill>
                <a:cs typeface="宋体" charset="-122"/>
              </a:rPr>
              <a:t>is</a:t>
            </a: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 a fun subject   </a:t>
            </a:r>
          </a:p>
        </p:txBody>
      </p:sp>
      <p:sp>
        <p:nvSpPr>
          <p:cNvPr id="10" name="Curved Down Arrow 9"/>
          <p:cNvSpPr/>
          <p:nvPr/>
        </p:nvSpPr>
        <p:spPr>
          <a:xfrm>
            <a:off x="1684020" y="3628571"/>
            <a:ext cx="807720" cy="333829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28600" y="1219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Some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words have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an “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” but require a SINGULAR verb.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2060"/>
                </a:solidFill>
                <a:cs typeface="宋体" charset="-122"/>
              </a:rPr>
              <a:t>		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  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5544457" y="3657600"/>
            <a:ext cx="807720" cy="333829"/>
          </a:xfrm>
          <a:prstGeom prst="curvedDownArrow">
            <a:avLst>
              <a:gd name="adj1" fmla="val 14748"/>
              <a:gd name="adj2" fmla="val 7252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315200" y="5743575"/>
            <a:ext cx="16764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宋体" charset="-122"/>
              </a:rPr>
              <a:t>BUT….</a:t>
            </a:r>
            <a:r>
              <a:rPr lang="en-US" sz="2400" dirty="0" smtClean="0">
                <a:solidFill>
                  <a:srgbClr val="002060"/>
                </a:solidFill>
                <a:cs typeface="宋体" charset="-122"/>
              </a:rPr>
              <a:t>. 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Presentation1.pot</Template>
  <TotalTime>387</TotalTime>
  <Words>574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Wingdings</vt:lpstr>
      <vt:lpstr>Presentation1</vt:lpstr>
      <vt:lpstr>Subject-Verb Agreement</vt:lpstr>
      <vt:lpstr>Rule #1: Subject is Plural</vt:lpstr>
      <vt:lpstr>PowerPoint Presentation</vt:lpstr>
      <vt:lpstr>Rule #2: Subjects are connected by “or”</vt:lpstr>
      <vt:lpstr>Rule #3: Plural and singular subjects connected by “or”</vt:lpstr>
      <vt:lpstr>Rule #4: “Doesn’t” and “Don’t”</vt:lpstr>
      <vt:lpstr>Rule #5: Ignore added phrases.</vt:lpstr>
      <vt:lpstr>Rule #6: Tricky Singular Subjects</vt:lpstr>
      <vt:lpstr>Rule #7: Exception words.</vt:lpstr>
      <vt:lpstr>Rule #7: But…..</vt:lpstr>
      <vt:lpstr>Rule #8: Subject after Verb</vt:lpstr>
      <vt:lpstr>Rule #9: Group nouns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T Schang</dc:creator>
  <cp:lastModifiedBy>Tolly Garrison</cp:lastModifiedBy>
  <cp:revision>7</cp:revision>
  <dcterms:created xsi:type="dcterms:W3CDTF">2013-04-09T02:51:00Z</dcterms:created>
  <dcterms:modified xsi:type="dcterms:W3CDTF">2015-01-29T20:18:49Z</dcterms:modified>
</cp:coreProperties>
</file>