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8/26/2015</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8/26/2015</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watch?v=GbzMC6qAzV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000" dirty="0" smtClean="0">
                <a:solidFill>
                  <a:srgbClr val="FF0000"/>
                </a:solidFill>
                <a:latin typeface="HelloChitChatX" panose="02000603000000000000" pitchFamily="2" charset="0"/>
                <a:ea typeface="HelloChitChatX" panose="02000603000000000000" pitchFamily="2" charset="0"/>
              </a:rPr>
              <a:t>Story Elements </a:t>
            </a:r>
            <a:endParaRPr lang="en-US" sz="8000" dirty="0">
              <a:solidFill>
                <a:srgbClr val="FF0000"/>
              </a:solidFill>
              <a:latin typeface="HelloChitChatX" panose="02000603000000000000" pitchFamily="2" charset="0"/>
              <a:ea typeface="HelloChitChatX" panose="02000603000000000000" pitchFamily="2" charset="0"/>
            </a:endParaRPr>
          </a:p>
        </p:txBody>
      </p:sp>
    </p:spTree>
    <p:extLst>
      <p:ext uri="{BB962C8B-B14F-4D97-AF65-F5344CB8AC3E}">
        <p14:creationId xmlns:p14="http://schemas.microsoft.com/office/powerpoint/2010/main" val="2206972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2776" y="-283336"/>
            <a:ext cx="9905998" cy="1400391"/>
          </a:xfrm>
        </p:spPr>
        <p:txBody>
          <a:bodyPr>
            <a:normAutofit/>
          </a:bodyPr>
          <a:lstStyle/>
          <a:p>
            <a:pPr algn="ctr"/>
            <a:r>
              <a:rPr lang="en-US" sz="4400" b="1" dirty="0" smtClean="0">
                <a:solidFill>
                  <a:srgbClr val="FF0000"/>
                </a:solidFill>
              </a:rPr>
              <a:t>Story Elements Foldable </a:t>
            </a:r>
            <a:endParaRPr lang="en-US" sz="4400" b="1" dirty="0">
              <a:solidFill>
                <a:srgbClr val="FF0000"/>
              </a:solidFill>
            </a:endParaRPr>
          </a:p>
        </p:txBody>
      </p:sp>
      <p:sp>
        <p:nvSpPr>
          <p:cNvPr id="3" name="Content Placeholder 2"/>
          <p:cNvSpPr>
            <a:spLocks noGrp="1"/>
          </p:cNvSpPr>
          <p:nvPr>
            <p:ph idx="1"/>
          </p:nvPr>
        </p:nvSpPr>
        <p:spPr>
          <a:xfrm>
            <a:off x="806562" y="1728989"/>
            <a:ext cx="9905998" cy="4970172"/>
          </a:xfrm>
        </p:spPr>
        <p:txBody>
          <a:bodyPr>
            <a:noAutofit/>
          </a:bodyPr>
          <a:lstStyle/>
          <a:p>
            <a:pPr marL="0" indent="0">
              <a:buNone/>
            </a:pPr>
            <a:r>
              <a:rPr lang="en-US" b="1" dirty="0" smtClean="0">
                <a:latin typeface="HelloDotStick" panose="02000603000000000000" pitchFamily="2" charset="0"/>
                <a:ea typeface="HelloDotStick" panose="02000603000000000000" pitchFamily="2" charset="0"/>
              </a:rPr>
              <a:t>Your foldable should be cut and pasted just like the example in the picture. </a:t>
            </a:r>
          </a:p>
          <a:p>
            <a:r>
              <a:rPr lang="en-US" b="1" dirty="0">
                <a:effectLst/>
                <a:latin typeface="HelloDotStick" panose="02000603000000000000" pitchFamily="2" charset="0"/>
                <a:ea typeface="HelloDotStick" panose="02000603000000000000" pitchFamily="2" charset="0"/>
              </a:rPr>
              <a:t>1) First, cut out each individual square. For each square, leave the thin rectangle at the top attached to the larger rectangle. </a:t>
            </a:r>
          </a:p>
          <a:p>
            <a:r>
              <a:rPr lang="en-US" b="1" dirty="0">
                <a:effectLst/>
                <a:latin typeface="HelloDotStick" panose="02000603000000000000" pitchFamily="2" charset="0"/>
                <a:ea typeface="HelloDotStick" panose="02000603000000000000" pitchFamily="2" charset="0"/>
              </a:rPr>
              <a:t>2) Once you have cut out each square, fold the tab at the top, and then glue the back of the tab only, so that each tab swings up and open. Make sure you spread them out on the notebook page so that all the pieces fit. </a:t>
            </a:r>
            <a:endParaRPr lang="en-US" sz="3200" b="1" dirty="0" smtClean="0">
              <a:latin typeface="HelloDotStick" panose="02000603000000000000" pitchFamily="2" charset="0"/>
              <a:ea typeface="HelloDotStick" panose="02000603000000000000" pitchFamily="2" charset="0"/>
            </a:endParaRPr>
          </a:p>
          <a:p>
            <a:pPr marL="0" indent="0">
              <a:buNone/>
            </a:pPr>
            <a:r>
              <a:rPr lang="en-US" b="1" u="sng" dirty="0" smtClean="0">
                <a:latin typeface="HelloDotStick" panose="02000603000000000000" pitchFamily="2" charset="0"/>
                <a:ea typeface="HelloDotStick" panose="02000603000000000000" pitchFamily="2" charset="0"/>
              </a:rPr>
              <a:t>Notes:</a:t>
            </a:r>
          </a:p>
          <a:p>
            <a:pPr lvl="0"/>
            <a:r>
              <a:rPr lang="en-US" u="sng" dirty="0">
                <a:effectLst/>
                <a:latin typeface="HelloDotStick" panose="02000603000000000000" pitchFamily="2" charset="0"/>
                <a:ea typeface="HelloDotStick" panose="02000603000000000000" pitchFamily="2" charset="0"/>
              </a:rPr>
              <a:t>Plot</a:t>
            </a:r>
            <a:r>
              <a:rPr lang="en-US" dirty="0">
                <a:effectLst/>
                <a:latin typeface="HelloDotStick" panose="02000603000000000000" pitchFamily="2" charset="0"/>
                <a:ea typeface="HelloDotStick" panose="02000603000000000000" pitchFamily="2" charset="0"/>
              </a:rPr>
              <a:t>-the chain of events that make up a story </a:t>
            </a:r>
          </a:p>
          <a:p>
            <a:pPr lvl="0"/>
            <a:r>
              <a:rPr lang="en-US" u="sng" dirty="0">
                <a:effectLst/>
                <a:latin typeface="HelloDotStick" panose="02000603000000000000" pitchFamily="2" charset="0"/>
                <a:ea typeface="HelloDotStick" panose="02000603000000000000" pitchFamily="2" charset="0"/>
              </a:rPr>
              <a:t>Setting</a:t>
            </a:r>
            <a:r>
              <a:rPr lang="en-US" dirty="0">
                <a:effectLst/>
                <a:latin typeface="HelloDotStick" panose="02000603000000000000" pitchFamily="2" charset="0"/>
                <a:ea typeface="HelloDotStick" panose="02000603000000000000" pitchFamily="2" charset="0"/>
              </a:rPr>
              <a:t>-the time and place of a story </a:t>
            </a:r>
          </a:p>
          <a:p>
            <a:pPr lvl="0"/>
            <a:r>
              <a:rPr lang="en-US" u="sng" dirty="0">
                <a:effectLst/>
                <a:latin typeface="HelloDotStick" panose="02000603000000000000" pitchFamily="2" charset="0"/>
                <a:ea typeface="HelloDotStick" panose="02000603000000000000" pitchFamily="2" charset="0"/>
              </a:rPr>
              <a:t>Complications</a:t>
            </a:r>
            <a:r>
              <a:rPr lang="en-US" dirty="0">
                <a:effectLst/>
                <a:latin typeface="HelloDotStick" panose="02000603000000000000" pitchFamily="2" charset="0"/>
                <a:ea typeface="HelloDotStick" panose="02000603000000000000" pitchFamily="2" charset="0"/>
              </a:rPr>
              <a:t>-problems that arise as characters </a:t>
            </a:r>
            <a:endParaRPr lang="en-US" dirty="0" smtClean="0">
              <a:effectLst/>
              <a:latin typeface="HelloDotStick" panose="02000603000000000000" pitchFamily="2" charset="0"/>
              <a:ea typeface="HelloDotStick" panose="02000603000000000000" pitchFamily="2" charset="0"/>
            </a:endParaRPr>
          </a:p>
          <a:p>
            <a:pPr marL="0" lvl="0" indent="0">
              <a:buNone/>
            </a:pPr>
            <a:r>
              <a:rPr lang="en-US" dirty="0">
                <a:effectLst/>
                <a:latin typeface="HelloDotStick" panose="02000603000000000000" pitchFamily="2" charset="0"/>
                <a:ea typeface="HelloDotStick" panose="02000603000000000000" pitchFamily="2" charset="0"/>
              </a:rPr>
              <a:t> </a:t>
            </a:r>
            <a:r>
              <a:rPr lang="en-US" dirty="0" smtClean="0">
                <a:effectLst/>
                <a:latin typeface="HelloDotStick" panose="02000603000000000000" pitchFamily="2" charset="0"/>
                <a:ea typeface="HelloDotStick" panose="02000603000000000000" pitchFamily="2" charset="0"/>
              </a:rPr>
              <a:t>   struggle </a:t>
            </a:r>
            <a:r>
              <a:rPr lang="en-US" dirty="0">
                <a:effectLst/>
                <a:latin typeface="HelloDotStick" panose="02000603000000000000" pitchFamily="2" charset="0"/>
                <a:ea typeface="HelloDotStick" panose="02000603000000000000" pitchFamily="2" charset="0"/>
              </a:rPr>
              <a:t>to reach their goals </a:t>
            </a:r>
          </a:p>
          <a:p>
            <a:pPr lvl="0"/>
            <a:r>
              <a:rPr lang="en-US" u="sng" dirty="0">
                <a:effectLst/>
                <a:latin typeface="HelloDotStick" panose="02000603000000000000" pitchFamily="2" charset="0"/>
                <a:ea typeface="HelloDotStick" panose="02000603000000000000" pitchFamily="2" charset="0"/>
              </a:rPr>
              <a:t>Protagonist</a:t>
            </a:r>
            <a:r>
              <a:rPr lang="en-US" dirty="0">
                <a:effectLst/>
                <a:latin typeface="HelloDotStick" panose="02000603000000000000" pitchFamily="2" charset="0"/>
                <a:ea typeface="HelloDotStick" panose="02000603000000000000" pitchFamily="2" charset="0"/>
              </a:rPr>
              <a:t>-the main character in a story </a:t>
            </a:r>
          </a:p>
          <a:p>
            <a:pPr lvl="0"/>
            <a:r>
              <a:rPr lang="en-US" u="sng" dirty="0">
                <a:effectLst/>
                <a:latin typeface="HelloDotStick" panose="02000603000000000000" pitchFamily="2" charset="0"/>
                <a:ea typeface="HelloDotStick" panose="02000603000000000000" pitchFamily="2" charset="0"/>
              </a:rPr>
              <a:t>Antagonist</a:t>
            </a:r>
            <a:r>
              <a:rPr lang="en-US" dirty="0">
                <a:effectLst/>
                <a:latin typeface="HelloDotStick" panose="02000603000000000000" pitchFamily="2" charset="0"/>
                <a:ea typeface="HelloDotStick" panose="02000603000000000000" pitchFamily="2" charset="0"/>
              </a:rPr>
              <a:t>-the character or force in a </a:t>
            </a:r>
            <a:r>
              <a:rPr lang="en-US" dirty="0" smtClean="0">
                <a:effectLst/>
                <a:latin typeface="HelloDotStick" panose="02000603000000000000" pitchFamily="2" charset="0"/>
                <a:ea typeface="HelloDotStick" panose="02000603000000000000" pitchFamily="2" charset="0"/>
              </a:rPr>
              <a:t>conflict</a:t>
            </a:r>
          </a:p>
          <a:p>
            <a:pPr marL="0" lvl="0" indent="0">
              <a:buNone/>
            </a:pPr>
            <a:r>
              <a:rPr lang="en-US" dirty="0">
                <a:effectLst/>
                <a:latin typeface="HelloDotStick" panose="02000603000000000000" pitchFamily="2" charset="0"/>
                <a:ea typeface="HelloDotStick" panose="02000603000000000000" pitchFamily="2" charset="0"/>
              </a:rPr>
              <a:t> </a:t>
            </a:r>
            <a:r>
              <a:rPr lang="en-US" dirty="0" smtClean="0">
                <a:effectLst/>
                <a:latin typeface="HelloDotStick" panose="02000603000000000000" pitchFamily="2" charset="0"/>
                <a:ea typeface="HelloDotStick" panose="02000603000000000000" pitchFamily="2" charset="0"/>
              </a:rPr>
              <a:t>    </a:t>
            </a:r>
            <a:r>
              <a:rPr lang="en-US" dirty="0">
                <a:effectLst/>
                <a:latin typeface="HelloDotStick" panose="02000603000000000000" pitchFamily="2" charset="0"/>
                <a:ea typeface="HelloDotStick" panose="02000603000000000000" pitchFamily="2" charset="0"/>
              </a:rPr>
              <a:t>with the protagonist </a:t>
            </a:r>
          </a:p>
          <a:p>
            <a:pPr marL="0" indent="0">
              <a:buNone/>
            </a:pPr>
            <a:endParaRPr lang="en-US" u="sng" dirty="0">
              <a:latin typeface="HelloDotStick" panose="02000603000000000000" pitchFamily="2" charset="0"/>
              <a:ea typeface="HelloDotStick" panose="02000603000000000000" pitchFamily="2" charset="0"/>
            </a:endParaRPr>
          </a:p>
          <a:p>
            <a:pPr marL="0" indent="0">
              <a:buNone/>
            </a:pPr>
            <a:endParaRPr lang="en-US" b="1" dirty="0">
              <a:latin typeface="HelloDotStick" panose="02000603000000000000" pitchFamily="2" charset="0"/>
              <a:ea typeface="HelloDotStick" panose="02000603000000000000" pitchFamily="2" charset="0"/>
            </a:endParaRPr>
          </a:p>
        </p:txBody>
      </p:sp>
      <p:pic>
        <p:nvPicPr>
          <p:cNvPr id="4" name="Picture 3" descr="C:\Users\tgarrison.LCMS\AppData\Local\Microsoft\Windows\Temporary Internet Files\Content.Outlook\CBLL378E\photo 1.JPG"/>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054661" y="3626476"/>
            <a:ext cx="3415048" cy="2730321"/>
          </a:xfrm>
          <a:prstGeom prst="rect">
            <a:avLst/>
          </a:prstGeom>
          <a:noFill/>
          <a:ln>
            <a:noFill/>
          </a:ln>
        </p:spPr>
      </p:pic>
    </p:spTree>
    <p:extLst>
      <p:ext uri="{BB962C8B-B14F-4D97-AF65-F5344CB8AC3E}">
        <p14:creationId xmlns:p14="http://schemas.microsoft.com/office/powerpoint/2010/main" val="3774313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09092"/>
            <a:ext cx="9905998" cy="1342623"/>
          </a:xfrm>
        </p:spPr>
        <p:txBody>
          <a:bodyPr>
            <a:normAutofit/>
          </a:bodyPr>
          <a:lstStyle/>
          <a:p>
            <a:pPr algn="ctr"/>
            <a:r>
              <a:rPr lang="en-US" sz="4800" b="1" dirty="0" smtClean="0">
                <a:solidFill>
                  <a:srgbClr val="FF0000"/>
                </a:solidFill>
              </a:rPr>
              <a:t>Little Red Riding Hood </a:t>
            </a:r>
            <a:endParaRPr lang="en-US" sz="4800" b="1" dirty="0">
              <a:solidFill>
                <a:srgbClr val="FF0000"/>
              </a:solidFill>
            </a:endParaRPr>
          </a:p>
        </p:txBody>
      </p:sp>
      <p:pic>
        <p:nvPicPr>
          <p:cNvPr id="1026" name="Picture 2" descr="http://www.sundayeducation.com/wp-content/uploads/2011/05/little_red_riding_hood1.jpg">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17566" y="1844183"/>
            <a:ext cx="3109750" cy="414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6098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594" y="0"/>
            <a:ext cx="9905998" cy="1905000"/>
          </a:xfrm>
        </p:spPr>
        <p:txBody>
          <a:bodyPr>
            <a:normAutofit/>
          </a:bodyPr>
          <a:lstStyle/>
          <a:p>
            <a:pPr algn="ctr"/>
            <a:r>
              <a:rPr lang="en-US" sz="3600" b="1" dirty="0" smtClean="0">
                <a:solidFill>
                  <a:srgbClr val="FF0000"/>
                </a:solidFill>
              </a:rPr>
              <a:t>Plot Elements in Little Red Riding HOOD </a:t>
            </a:r>
            <a:endParaRPr lang="en-US" sz="3600" b="1" dirty="0">
              <a:solidFill>
                <a:srgbClr val="FF0000"/>
              </a:solidFill>
            </a:endParaRPr>
          </a:p>
        </p:txBody>
      </p:sp>
      <p:sp>
        <p:nvSpPr>
          <p:cNvPr id="3" name="Content Placeholder 2"/>
          <p:cNvSpPr>
            <a:spLocks noGrp="1"/>
          </p:cNvSpPr>
          <p:nvPr>
            <p:ph idx="1"/>
          </p:nvPr>
        </p:nvSpPr>
        <p:spPr>
          <a:xfrm>
            <a:off x="1052333" y="1814848"/>
            <a:ext cx="11578107" cy="3939863"/>
          </a:xfrm>
        </p:spPr>
        <p:txBody>
          <a:bodyPr>
            <a:noAutofit/>
          </a:bodyPr>
          <a:lstStyle/>
          <a:p>
            <a:r>
              <a:rPr lang="en-US" b="1" u="sng" dirty="0">
                <a:latin typeface="HelloDotStick" panose="02000603000000000000" pitchFamily="2" charset="0"/>
                <a:ea typeface="HelloDotStick" panose="02000603000000000000" pitchFamily="2" charset="0"/>
              </a:rPr>
              <a:t>Plot</a:t>
            </a:r>
            <a:r>
              <a:rPr lang="en-US" b="1" dirty="0">
                <a:latin typeface="HelloDotStick" panose="02000603000000000000" pitchFamily="2" charset="0"/>
                <a:ea typeface="HelloDotStick" panose="02000603000000000000" pitchFamily="2" charset="0"/>
              </a:rPr>
              <a:t> – While visiting her sick Granny, Little Red</a:t>
            </a:r>
          </a:p>
          <a:p>
            <a:pPr marL="0" indent="0">
              <a:buNone/>
            </a:pPr>
            <a:r>
              <a:rPr lang="en-US" b="1" dirty="0">
                <a:latin typeface="HelloDotStick" panose="02000603000000000000" pitchFamily="2" charset="0"/>
                <a:ea typeface="HelloDotStick" panose="02000603000000000000" pitchFamily="2" charset="0"/>
              </a:rPr>
              <a:t>Riding Hood finds the big, Bad Wolf dressed as</a:t>
            </a:r>
          </a:p>
          <a:p>
            <a:pPr marL="0" indent="0">
              <a:buNone/>
            </a:pPr>
            <a:r>
              <a:rPr lang="en-US" b="1" dirty="0">
                <a:latin typeface="HelloDotStick" panose="02000603000000000000" pitchFamily="2" charset="0"/>
                <a:ea typeface="HelloDotStick" panose="02000603000000000000" pitchFamily="2" charset="0"/>
              </a:rPr>
              <a:t>Granny and in her bed to trick Little Red so that</a:t>
            </a:r>
          </a:p>
          <a:p>
            <a:pPr marL="0" indent="0">
              <a:buNone/>
            </a:pPr>
            <a:r>
              <a:rPr lang="en-US" b="1" dirty="0">
                <a:latin typeface="HelloDotStick" panose="02000603000000000000" pitchFamily="2" charset="0"/>
                <a:ea typeface="HelloDotStick" panose="02000603000000000000" pitchFamily="2" charset="0"/>
              </a:rPr>
              <a:t>he can eat her!</a:t>
            </a:r>
          </a:p>
          <a:p>
            <a:r>
              <a:rPr lang="en-US" b="1" u="sng" dirty="0">
                <a:latin typeface="HelloDotStick" panose="02000603000000000000" pitchFamily="2" charset="0"/>
                <a:ea typeface="HelloDotStick" panose="02000603000000000000" pitchFamily="2" charset="0"/>
              </a:rPr>
              <a:t>Setting</a:t>
            </a:r>
            <a:r>
              <a:rPr lang="en-US" b="1" dirty="0">
                <a:latin typeface="HelloDotStick" panose="02000603000000000000" pitchFamily="2" charset="0"/>
                <a:ea typeface="HelloDotStick" panose="02000603000000000000" pitchFamily="2" charset="0"/>
              </a:rPr>
              <a:t> – In the woods, at Granny’s house, a long</a:t>
            </a:r>
          </a:p>
          <a:p>
            <a:pPr marL="0" indent="0">
              <a:buNone/>
            </a:pPr>
            <a:r>
              <a:rPr lang="en-US" b="1" dirty="0">
                <a:latin typeface="HelloDotStick" panose="02000603000000000000" pitchFamily="2" charset="0"/>
                <a:ea typeface="HelloDotStick" panose="02000603000000000000" pitchFamily="2" charset="0"/>
              </a:rPr>
              <a:t>time ago</a:t>
            </a:r>
          </a:p>
          <a:p>
            <a:r>
              <a:rPr lang="en-US" b="1" u="sng" dirty="0">
                <a:latin typeface="HelloDotStick" panose="02000603000000000000" pitchFamily="2" charset="0"/>
                <a:ea typeface="HelloDotStick" panose="02000603000000000000" pitchFamily="2" charset="0"/>
              </a:rPr>
              <a:t>Complications</a:t>
            </a:r>
            <a:r>
              <a:rPr lang="en-US" b="1" dirty="0">
                <a:latin typeface="HelloDotStick" panose="02000603000000000000" pitchFamily="2" charset="0"/>
                <a:ea typeface="HelloDotStick" panose="02000603000000000000" pitchFamily="2" charset="0"/>
              </a:rPr>
              <a:t> – Big Bad Wolf eats Granny and</a:t>
            </a:r>
          </a:p>
          <a:p>
            <a:pPr marL="0" indent="0">
              <a:buNone/>
            </a:pPr>
            <a:r>
              <a:rPr lang="en-US" b="1" dirty="0">
                <a:latin typeface="HelloDotStick" panose="02000603000000000000" pitchFamily="2" charset="0"/>
                <a:ea typeface="HelloDotStick" panose="02000603000000000000" pitchFamily="2" charset="0"/>
              </a:rPr>
              <a:t>pretends to be her</a:t>
            </a:r>
          </a:p>
          <a:p>
            <a:r>
              <a:rPr lang="en-US" b="1" u="sng" dirty="0">
                <a:latin typeface="HelloDotStick" panose="02000603000000000000" pitchFamily="2" charset="0"/>
                <a:ea typeface="HelloDotStick" panose="02000603000000000000" pitchFamily="2" charset="0"/>
              </a:rPr>
              <a:t>Protagonist</a:t>
            </a:r>
            <a:r>
              <a:rPr lang="en-US" b="1" dirty="0">
                <a:latin typeface="HelloDotStick" panose="02000603000000000000" pitchFamily="2" charset="0"/>
                <a:ea typeface="HelloDotStick" panose="02000603000000000000" pitchFamily="2" charset="0"/>
              </a:rPr>
              <a:t> – Little Red Riding Hood</a:t>
            </a:r>
          </a:p>
          <a:p>
            <a:r>
              <a:rPr lang="en-US" b="1" u="sng" dirty="0">
                <a:latin typeface="HelloDotStick" panose="02000603000000000000" pitchFamily="2" charset="0"/>
                <a:ea typeface="HelloDotStick" panose="02000603000000000000" pitchFamily="2" charset="0"/>
              </a:rPr>
              <a:t>Antagonist</a:t>
            </a:r>
            <a:r>
              <a:rPr lang="en-US" b="1" dirty="0">
                <a:latin typeface="HelloDotStick" panose="02000603000000000000" pitchFamily="2" charset="0"/>
                <a:ea typeface="HelloDotStick" panose="02000603000000000000" pitchFamily="2" charset="0"/>
              </a:rPr>
              <a:t> – The Big Bad Wolf</a:t>
            </a:r>
          </a:p>
        </p:txBody>
      </p:sp>
      <p:pic>
        <p:nvPicPr>
          <p:cNvPr id="2050" name="Picture 2" descr="http://www.clipartbest.com/cliparts/Kcn/ggx/Kcnggxacq.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178539" y="1673181"/>
            <a:ext cx="2637053" cy="4450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218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320" y="119129"/>
            <a:ext cx="9905998" cy="1484290"/>
          </a:xfrm>
        </p:spPr>
        <p:txBody>
          <a:bodyPr>
            <a:normAutofit/>
          </a:bodyPr>
          <a:lstStyle/>
          <a:p>
            <a:pPr algn="ctr"/>
            <a:r>
              <a:rPr lang="en-US" sz="3600" b="1" dirty="0" smtClean="0">
                <a:solidFill>
                  <a:srgbClr val="FF0000"/>
                </a:solidFill>
              </a:rPr>
              <a:t>Story Elements In The Lightning THEIF </a:t>
            </a:r>
            <a:endParaRPr lang="en-US" sz="3600" b="1" dirty="0">
              <a:solidFill>
                <a:srgbClr val="FF0000"/>
              </a:solidFill>
            </a:endParaRPr>
          </a:p>
        </p:txBody>
      </p:sp>
      <p:sp>
        <p:nvSpPr>
          <p:cNvPr id="3" name="Content Placeholder 2"/>
          <p:cNvSpPr>
            <a:spLocks noGrp="1"/>
          </p:cNvSpPr>
          <p:nvPr>
            <p:ph idx="1"/>
          </p:nvPr>
        </p:nvSpPr>
        <p:spPr>
          <a:xfrm>
            <a:off x="175095" y="1030310"/>
            <a:ext cx="9905998" cy="5074276"/>
          </a:xfrm>
        </p:spPr>
        <p:txBody>
          <a:bodyPr>
            <a:normAutofit/>
          </a:bodyPr>
          <a:lstStyle/>
          <a:p>
            <a:r>
              <a:rPr lang="en-US" sz="2400" b="1" dirty="0" smtClean="0">
                <a:latin typeface="HelloDotStick" panose="02000603000000000000" pitchFamily="2" charset="0"/>
                <a:ea typeface="HelloDotStick" panose="02000603000000000000" pitchFamily="2" charset="0"/>
              </a:rPr>
              <a:t>Create a </a:t>
            </a:r>
            <a:r>
              <a:rPr lang="en-US" sz="2400" b="1" dirty="0" smtClean="0">
                <a:latin typeface="HelloDotStick" panose="02000603000000000000" pitchFamily="2" charset="0"/>
                <a:ea typeface="HelloDotStick" panose="02000603000000000000" pitchFamily="2" charset="0"/>
              </a:rPr>
              <a:t>T-chart on page 9 in </a:t>
            </a:r>
            <a:r>
              <a:rPr lang="en-US" sz="2400" b="1" dirty="0" smtClean="0">
                <a:latin typeface="HelloDotStick" panose="02000603000000000000" pitchFamily="2" charset="0"/>
                <a:ea typeface="HelloDotStick" panose="02000603000000000000" pitchFamily="2" charset="0"/>
              </a:rPr>
              <a:t>your ISN. </a:t>
            </a:r>
            <a:endParaRPr lang="en-US" sz="2400" b="1" dirty="0" smtClean="0">
              <a:latin typeface="HelloDotStick" panose="02000603000000000000" pitchFamily="2" charset="0"/>
              <a:ea typeface="HelloDotStick" panose="02000603000000000000" pitchFamily="2" charset="0"/>
            </a:endParaRPr>
          </a:p>
          <a:p>
            <a:r>
              <a:rPr lang="en-US" sz="2400" b="1" dirty="0" smtClean="0">
                <a:latin typeface="HelloDotStick" panose="02000603000000000000" pitchFamily="2" charset="0"/>
                <a:ea typeface="HelloDotStick" panose="02000603000000000000" pitchFamily="2" charset="0"/>
              </a:rPr>
              <a:t>Title that page “Story Elements in TLT”</a:t>
            </a:r>
          </a:p>
          <a:p>
            <a:r>
              <a:rPr lang="en-US" sz="2400" b="1" dirty="0" smtClean="0">
                <a:latin typeface="HelloDotStick" panose="02000603000000000000" pitchFamily="2" charset="0"/>
                <a:ea typeface="HelloDotStick" panose="02000603000000000000" pitchFamily="2" charset="0"/>
              </a:rPr>
              <a:t>Add that to your table of contents</a:t>
            </a:r>
            <a:endParaRPr lang="en-US" sz="2400" b="1" dirty="0" smtClean="0">
              <a:latin typeface="HelloDotStick" panose="02000603000000000000" pitchFamily="2" charset="0"/>
              <a:ea typeface="HelloDotStick" panose="02000603000000000000" pitchFamily="2" charset="0"/>
            </a:endParaRPr>
          </a:p>
          <a:p>
            <a:r>
              <a:rPr lang="en-US" sz="2400" b="1" dirty="0" smtClean="0">
                <a:latin typeface="HelloDotStick" panose="02000603000000000000" pitchFamily="2" charset="0"/>
                <a:ea typeface="HelloDotStick" panose="02000603000000000000" pitchFamily="2" charset="0"/>
              </a:rPr>
              <a:t>In the first column, label it “story elements”</a:t>
            </a:r>
          </a:p>
          <a:p>
            <a:r>
              <a:rPr lang="en-US" sz="2400" b="1" dirty="0" smtClean="0">
                <a:latin typeface="HelloDotStick" panose="02000603000000000000" pitchFamily="2" charset="0"/>
                <a:ea typeface="HelloDotStick" panose="02000603000000000000" pitchFamily="2" charset="0"/>
              </a:rPr>
              <a:t>Under the first column number 1-5 and write out                                the story elements that we just took notes on. </a:t>
            </a:r>
          </a:p>
          <a:p>
            <a:r>
              <a:rPr lang="en-US" sz="2400" b="1" dirty="0" smtClean="0">
                <a:latin typeface="HelloDotStick" panose="02000603000000000000" pitchFamily="2" charset="0"/>
                <a:ea typeface="HelloDotStick" panose="02000603000000000000" pitchFamily="2" charset="0"/>
              </a:rPr>
              <a:t>In the second column label it “Story elements in TLT”</a:t>
            </a:r>
          </a:p>
          <a:p>
            <a:r>
              <a:rPr lang="en-US" sz="2400" b="1" dirty="0" smtClean="0">
                <a:latin typeface="HelloDotStick" panose="02000603000000000000" pitchFamily="2" charset="0"/>
                <a:ea typeface="HelloDotStick" panose="02000603000000000000" pitchFamily="2" charset="0"/>
              </a:rPr>
              <a:t>Fill out the second column by explaining the story                      elements in The Lightening Thief  </a:t>
            </a:r>
            <a:endParaRPr lang="en-US" sz="2400" b="1" dirty="0">
              <a:latin typeface="HelloDotStick" panose="02000603000000000000" pitchFamily="2" charset="0"/>
              <a:ea typeface="HelloDotStick" panose="02000603000000000000" pitchFamily="2" charset="0"/>
            </a:endParaRPr>
          </a:p>
        </p:txBody>
      </p:sp>
      <p:pic>
        <p:nvPicPr>
          <p:cNvPr id="3074" name="Picture 2" descr="http://do2learn.com/organizationtools/SocialSkillsToolbox/images/thumb-Tchartbas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7524" y="1677473"/>
            <a:ext cx="3290573" cy="4246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9732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Mesh</Template>
  <TotalTime>419</TotalTime>
  <Words>319</Words>
  <Application>Microsoft Office PowerPoint</Application>
  <PresentationFormat>Widescreen</PresentationFormat>
  <Paragraphs>33</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Century Gothic</vt:lpstr>
      <vt:lpstr>HelloChitChatX</vt:lpstr>
      <vt:lpstr>HelloDotStick</vt:lpstr>
      <vt:lpstr>Mesh</vt:lpstr>
      <vt:lpstr>Story Elements </vt:lpstr>
      <vt:lpstr>Story Elements Foldable </vt:lpstr>
      <vt:lpstr>Little Red Riding Hood </vt:lpstr>
      <vt:lpstr>Plot Elements in Little Red Riding HOOD </vt:lpstr>
      <vt:lpstr>Story Elements In The Lightning THEIF </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Story Elements</dc:title>
  <dc:creator>Tolly Garrison</dc:creator>
  <cp:lastModifiedBy>Tolly Garrison</cp:lastModifiedBy>
  <cp:revision>8</cp:revision>
  <dcterms:created xsi:type="dcterms:W3CDTF">2015-08-25T19:23:20Z</dcterms:created>
  <dcterms:modified xsi:type="dcterms:W3CDTF">2015-08-26T18:26:42Z</dcterms:modified>
</cp:coreProperties>
</file>