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678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586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458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5336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7204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632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26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8610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580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415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236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CAE14BD8-49EE-49BB-B0A9-654F759BDB6C}" type="datetimeFigureOut">
              <a:rPr lang="en-US" smtClean="0"/>
              <a:t>11/23/2015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4643DE2-D90E-4318-94C9-01575ACCA8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9196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Simile, metaphor, analogy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396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408046"/>
            <a:ext cx="9875520" cy="135636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SIMILE</a:t>
            </a:r>
            <a:r>
              <a:rPr lang="en-US" b="1" dirty="0" smtClean="0"/>
              <a:t>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481071"/>
            <a:ext cx="10114350" cy="4679324"/>
          </a:xfrm>
        </p:spPr>
        <p:txBody>
          <a:bodyPr>
            <a:normAutofit/>
          </a:bodyPr>
          <a:lstStyle/>
          <a:p>
            <a:r>
              <a:rPr lang="en-US" sz="2400" b="1" dirty="0" smtClean="0"/>
              <a:t>Definition: </a:t>
            </a:r>
            <a:r>
              <a:rPr lang="en-US" sz="2400" dirty="0" smtClean="0"/>
              <a:t>a </a:t>
            </a:r>
            <a:r>
              <a:rPr lang="en-US" sz="2400" dirty="0"/>
              <a:t>comparison of two </a:t>
            </a:r>
            <a:r>
              <a:rPr lang="en-US" sz="2400" dirty="0" smtClean="0"/>
              <a:t>unlike things </a:t>
            </a:r>
            <a:r>
              <a:rPr lang="en-US" sz="2400" dirty="0"/>
              <a:t>using simile the words like or </a:t>
            </a:r>
            <a:r>
              <a:rPr lang="en-US" sz="2400" dirty="0" smtClean="0"/>
              <a:t>as</a:t>
            </a:r>
          </a:p>
          <a:p>
            <a:r>
              <a:rPr lang="en-US" sz="2400" b="1" dirty="0"/>
              <a:t>TIPS: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the two </a:t>
            </a:r>
            <a:r>
              <a:rPr lang="en-US" sz="2400" dirty="0" smtClean="0"/>
              <a:t>things being compared must </a:t>
            </a:r>
            <a:r>
              <a:rPr lang="en-US" sz="2400" dirty="0"/>
              <a:t>be </a:t>
            </a:r>
            <a:r>
              <a:rPr lang="en-US" sz="2400" dirty="0" smtClean="0"/>
              <a:t>completely different </a:t>
            </a:r>
            <a:r>
              <a:rPr lang="en-US" sz="2400" dirty="0"/>
              <a:t>(unlike)</a:t>
            </a:r>
          </a:p>
          <a:p>
            <a:pPr lvl="1"/>
            <a:r>
              <a:rPr lang="en-US" sz="2400" dirty="0" smtClean="0"/>
              <a:t>not </a:t>
            </a:r>
            <a:r>
              <a:rPr lang="en-US" sz="2400" dirty="0"/>
              <a:t>every </a:t>
            </a:r>
            <a:r>
              <a:rPr lang="en-US" sz="2400" dirty="0" smtClean="0"/>
              <a:t>sentence that </a:t>
            </a:r>
            <a:r>
              <a:rPr lang="en-US" sz="2400" dirty="0"/>
              <a:t>contains like </a:t>
            </a:r>
            <a:r>
              <a:rPr lang="en-US" sz="2400" dirty="0" smtClean="0"/>
              <a:t>or as </a:t>
            </a:r>
            <a:r>
              <a:rPr lang="en-US" sz="2400" dirty="0"/>
              <a:t>is a </a:t>
            </a:r>
            <a:r>
              <a:rPr lang="en-US" sz="2400" dirty="0" smtClean="0"/>
              <a:t>simile</a:t>
            </a:r>
          </a:p>
          <a:p>
            <a:r>
              <a:rPr lang="en-US" sz="2400" b="1" dirty="0" smtClean="0"/>
              <a:t>Example:</a:t>
            </a:r>
          </a:p>
          <a:p>
            <a:pPr lvl="1"/>
            <a:r>
              <a:rPr lang="en-US" sz="2400" dirty="0" smtClean="0"/>
              <a:t>As </a:t>
            </a:r>
            <a:r>
              <a:rPr lang="en-US" sz="2400" dirty="0"/>
              <a:t>the girl </a:t>
            </a:r>
            <a:r>
              <a:rPr lang="en-US" sz="2400" dirty="0" smtClean="0"/>
              <a:t>was humiliated</a:t>
            </a:r>
            <a:r>
              <a:rPr lang="en-US" sz="2400" dirty="0"/>
              <a:t>, her cheeks turned </a:t>
            </a:r>
            <a:r>
              <a:rPr lang="en-US" sz="2400" dirty="0" smtClean="0"/>
              <a:t>as red </a:t>
            </a:r>
            <a:r>
              <a:rPr lang="en-US" sz="2400" dirty="0"/>
              <a:t>as an apple.</a:t>
            </a:r>
          </a:p>
          <a:p>
            <a:pPr lvl="1"/>
            <a:r>
              <a:rPr lang="en-US" sz="2400" dirty="0"/>
              <a:t>(cheeks and apples are unlike</a:t>
            </a:r>
            <a:r>
              <a:rPr lang="en-US" sz="2400" dirty="0" smtClean="0"/>
              <a:t>)</a:t>
            </a:r>
          </a:p>
          <a:p>
            <a:r>
              <a:rPr lang="en-US" sz="2400" b="1" dirty="0" smtClean="0"/>
              <a:t>Non-Example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girl is as tall </a:t>
            </a:r>
            <a:r>
              <a:rPr lang="en-US" sz="2400" dirty="0" smtClean="0"/>
              <a:t>as her </a:t>
            </a:r>
            <a:r>
              <a:rPr lang="en-US" sz="2400" dirty="0"/>
              <a:t>brothers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the girl and her brothers are </a:t>
            </a:r>
            <a:r>
              <a:rPr lang="en-US" sz="2400" dirty="0" smtClean="0"/>
              <a:t>not unlike </a:t>
            </a:r>
            <a:r>
              <a:rPr lang="en-US" sz="2400" dirty="0"/>
              <a:t>things; they both </a:t>
            </a:r>
            <a:r>
              <a:rPr lang="en-US" sz="2400" dirty="0" smtClean="0"/>
              <a:t>describe people</a:t>
            </a:r>
            <a:r>
              <a:rPr lang="en-US" sz="2400" dirty="0"/>
              <a:t>)</a:t>
            </a:r>
            <a:endParaRPr lang="en-US" sz="2400" dirty="0"/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948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8454" y="0"/>
            <a:ext cx="9875520" cy="135636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METAPHOR: 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8454" y="1349062"/>
            <a:ext cx="9872871" cy="4038600"/>
          </a:xfrm>
        </p:spPr>
        <p:txBody>
          <a:bodyPr>
            <a:noAutofit/>
          </a:bodyPr>
          <a:lstStyle/>
          <a:p>
            <a:r>
              <a:rPr lang="en-US" sz="2400" b="1" dirty="0" smtClean="0"/>
              <a:t>Definition: </a:t>
            </a:r>
            <a:r>
              <a:rPr lang="en-US" sz="2400" dirty="0" smtClean="0"/>
              <a:t>a </a:t>
            </a:r>
            <a:r>
              <a:rPr lang="en-US" sz="2400" dirty="0"/>
              <a:t>comparison of two </a:t>
            </a:r>
            <a:r>
              <a:rPr lang="en-US" sz="2400" dirty="0" smtClean="0"/>
              <a:t>unlike objects </a:t>
            </a:r>
          </a:p>
          <a:p>
            <a:r>
              <a:rPr lang="en-US" sz="2400" b="1" dirty="0" smtClean="0"/>
              <a:t>Tips:</a:t>
            </a:r>
            <a:endParaRPr lang="en-US" sz="2400" b="1" dirty="0"/>
          </a:p>
          <a:p>
            <a:pPr marL="274320" lvl="1" indent="0">
              <a:buNone/>
            </a:pPr>
            <a:r>
              <a:rPr lang="en-US" sz="2400" dirty="0"/>
              <a:t>• usually </a:t>
            </a:r>
            <a:r>
              <a:rPr lang="en-US" sz="2400" dirty="0" smtClean="0"/>
              <a:t>contain “be</a:t>
            </a:r>
            <a:r>
              <a:rPr lang="en-US" sz="2400" dirty="0"/>
              <a:t>” verbs, such </a:t>
            </a:r>
            <a:r>
              <a:rPr lang="en-US" sz="2400" dirty="0" smtClean="0"/>
              <a:t>as am</a:t>
            </a:r>
            <a:r>
              <a:rPr lang="en-US" sz="2400" dirty="0"/>
              <a:t>, are, is, was, were</a:t>
            </a:r>
          </a:p>
          <a:p>
            <a:pPr marL="274320" lvl="1" indent="0">
              <a:buNone/>
            </a:pPr>
            <a:r>
              <a:rPr lang="en-US" sz="2400" dirty="0"/>
              <a:t>• can be </a:t>
            </a:r>
            <a:r>
              <a:rPr lang="en-US" sz="2400" dirty="0" smtClean="0"/>
              <a:t>changed into </a:t>
            </a:r>
            <a:r>
              <a:rPr lang="en-US" sz="2400" dirty="0"/>
              <a:t>a simile </a:t>
            </a:r>
            <a:r>
              <a:rPr lang="en-US" sz="2400" dirty="0" smtClean="0"/>
              <a:t>by including </a:t>
            </a:r>
            <a:r>
              <a:rPr lang="en-US" sz="2400" dirty="0"/>
              <a:t>like or as</a:t>
            </a:r>
          </a:p>
          <a:p>
            <a:pPr marL="274320" lvl="1" indent="0">
              <a:buNone/>
            </a:pPr>
            <a:r>
              <a:rPr lang="en-US" sz="2400" dirty="0"/>
              <a:t>• comparison </a:t>
            </a:r>
            <a:r>
              <a:rPr lang="en-US" sz="2400" dirty="0" smtClean="0"/>
              <a:t>should be </a:t>
            </a:r>
            <a:r>
              <a:rPr lang="en-US" sz="2400" dirty="0"/>
              <a:t>obvious or </a:t>
            </a:r>
            <a:r>
              <a:rPr lang="en-US" sz="2400" dirty="0" smtClean="0"/>
              <a:t>be explained</a:t>
            </a:r>
            <a:endParaRPr lang="en-US" sz="2400" dirty="0"/>
          </a:p>
          <a:p>
            <a:r>
              <a:rPr lang="en-US" sz="2400" b="1" dirty="0" smtClean="0"/>
              <a:t>Example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lvl="1"/>
            <a:r>
              <a:rPr lang="en-US" sz="2400" dirty="0" smtClean="0"/>
              <a:t>Dad </a:t>
            </a:r>
            <a:r>
              <a:rPr lang="en-US" sz="2400" dirty="0"/>
              <a:t>is a monster in </a:t>
            </a:r>
            <a:r>
              <a:rPr lang="en-US" sz="2400" dirty="0" smtClean="0"/>
              <a:t>the morning </a:t>
            </a:r>
            <a:r>
              <a:rPr lang="en-US" sz="2400" dirty="0"/>
              <a:t>before he drinks coffee</a:t>
            </a:r>
            <a:r>
              <a:rPr lang="en-US" sz="2400" dirty="0" smtClean="0"/>
              <a:t>.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Dad and monster are </a:t>
            </a:r>
            <a:r>
              <a:rPr lang="en-US" sz="2400" dirty="0" smtClean="0"/>
              <a:t>dissimilar and </a:t>
            </a:r>
            <a:r>
              <a:rPr lang="en-US" sz="2400" dirty="0"/>
              <a:t>the comparison is </a:t>
            </a:r>
            <a:r>
              <a:rPr lang="en-US" sz="2400" dirty="0" smtClean="0"/>
              <a:t>explained)</a:t>
            </a:r>
          </a:p>
          <a:p>
            <a:r>
              <a:rPr lang="en-US" sz="2400" b="1" dirty="0" smtClean="0"/>
              <a:t>Non-Example</a:t>
            </a:r>
            <a:r>
              <a:rPr lang="en-US" sz="2400" b="1" dirty="0"/>
              <a:t>: </a:t>
            </a:r>
            <a:endParaRPr lang="en-US" sz="2400" b="1" dirty="0" smtClean="0"/>
          </a:p>
          <a:p>
            <a:pPr lvl="1"/>
            <a:r>
              <a:rPr lang="en-US" sz="2400" dirty="0" smtClean="0"/>
              <a:t>Dad </a:t>
            </a:r>
            <a:r>
              <a:rPr lang="en-US" sz="2400" dirty="0"/>
              <a:t>is a boat</a:t>
            </a:r>
            <a:r>
              <a:rPr lang="en-US" sz="2400" dirty="0" smtClean="0"/>
              <a:t>. </a:t>
            </a:r>
          </a:p>
          <a:p>
            <a:pPr lvl="1"/>
            <a:r>
              <a:rPr lang="en-US" sz="2400" dirty="0" smtClean="0"/>
              <a:t>(</a:t>
            </a:r>
            <a:r>
              <a:rPr lang="en-US" sz="2400" dirty="0"/>
              <a:t>although Dad and a boat </a:t>
            </a:r>
            <a:r>
              <a:rPr lang="en-US" sz="2400" dirty="0" smtClean="0"/>
              <a:t>are dissimilar</a:t>
            </a:r>
            <a:r>
              <a:rPr lang="en-US" sz="2400" dirty="0"/>
              <a:t>, there is no clear </a:t>
            </a:r>
            <a:r>
              <a:rPr lang="en-US" sz="2400" dirty="0" smtClean="0"/>
              <a:t>reason for </a:t>
            </a:r>
            <a:r>
              <a:rPr lang="en-US" sz="2400" dirty="0"/>
              <a:t>the comparison, so it </a:t>
            </a:r>
            <a:r>
              <a:rPr lang="en-US" sz="2400" dirty="0" smtClean="0"/>
              <a:t>doesn’t make </a:t>
            </a:r>
            <a:r>
              <a:rPr lang="en-US" sz="2400" dirty="0"/>
              <a:t>sense as a metaphor)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37835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ANALOGY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smtClean="0"/>
              <a:t>Definition:</a:t>
            </a:r>
            <a:r>
              <a:rPr lang="en-US" sz="2400" dirty="0" smtClean="0"/>
              <a:t> When </a:t>
            </a:r>
            <a:r>
              <a:rPr lang="en-US" sz="2400" dirty="0"/>
              <a:t>you draw an analogy between two things, you compare them for the purpose of explanation.</a:t>
            </a:r>
            <a:endParaRPr lang="en-US" sz="2400" dirty="0" smtClean="0"/>
          </a:p>
          <a:p>
            <a:r>
              <a:rPr lang="en-US" sz="2400" b="1" dirty="0" smtClean="0"/>
              <a:t>Examples:</a:t>
            </a:r>
          </a:p>
          <a:p>
            <a:pPr lvl="1"/>
            <a:r>
              <a:rPr lang="en-US" sz="2400" dirty="0" smtClean="0"/>
              <a:t>Life </a:t>
            </a:r>
            <a:r>
              <a:rPr lang="en-US" sz="2400" dirty="0"/>
              <a:t>is like a race. The one who keeps running wins the race and the one who stops to catch a breath loses.</a:t>
            </a:r>
          </a:p>
          <a:p>
            <a:pPr lvl="1"/>
            <a:r>
              <a:rPr lang="en-US" sz="2400" dirty="0"/>
              <a:t>Just as a sword is the weapon of a warrior, a pen is the weapon of a writer.</a:t>
            </a:r>
          </a:p>
          <a:p>
            <a:pPr lvl="1"/>
            <a:r>
              <a:rPr lang="en-US" sz="2400" dirty="0"/>
              <a:t>How a doctor diagnoses diseases is like how a detective investigates crimes.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86101013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245</TotalTime>
  <Words>216</Words>
  <Application>Microsoft Office PowerPoint</Application>
  <PresentationFormat>Widescreen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Corbel</vt:lpstr>
      <vt:lpstr>Basis</vt:lpstr>
      <vt:lpstr>Simile, metaphor, analogy </vt:lpstr>
      <vt:lpstr>SIMILE </vt:lpstr>
      <vt:lpstr>METAPHOR: </vt:lpstr>
      <vt:lpstr>ANALOGY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Simile, metaphor, analogy</dc:title>
  <dc:creator>Tolly Garrison</dc:creator>
  <cp:lastModifiedBy>Tolly Garrison</cp:lastModifiedBy>
  <cp:revision>2</cp:revision>
  <dcterms:created xsi:type="dcterms:W3CDTF">2015-11-23T14:58:59Z</dcterms:created>
  <dcterms:modified xsi:type="dcterms:W3CDTF">2015-11-23T19:04:18Z</dcterms:modified>
</cp:coreProperties>
</file>