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6" r:id="rId1"/>
  </p:sldMasterIdLst>
  <p:sldIdLst>
    <p:sldId id="256" r:id="rId2"/>
    <p:sldId id="260" r:id="rId3"/>
    <p:sldId id="263" r:id="rId4"/>
    <p:sldId id="262" r:id="rId5"/>
    <p:sldId id="259" r:id="rId6"/>
    <p:sldId id="268" r:id="rId7"/>
    <p:sldId id="258"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B61BEF0D-F0BB-DE4B-95CE-6DB70DBA9567}" type="datetimeFigureOut">
              <a:rPr lang="en-US" smtClean="0"/>
              <a:pPr/>
              <a:t>8/18/2015</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868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1523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5540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1306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0848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7123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2651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50504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8069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8789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6134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9667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35123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7559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6394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2990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5768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B61BEF0D-F0BB-DE4B-95CE-6DB70DBA9567}" type="datetimeFigureOut">
              <a:rPr lang="en-US" smtClean="0"/>
              <a:pPr/>
              <a:t>8/18/2015</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0776973"/>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 id="214748373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mrsgarrisonenglish.weebly.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54006" y="1377359"/>
            <a:ext cx="8825658" cy="1905392"/>
          </a:xfrm>
        </p:spPr>
        <p:txBody>
          <a:bodyPr/>
          <a:lstStyle/>
          <a:p>
            <a:r>
              <a:rPr lang="en-US" sz="7200" b="1" dirty="0" smtClean="0">
                <a:latin typeface="HelloAsparagus" panose="02000603000000000000" pitchFamily="2" charset="0"/>
                <a:ea typeface="HelloAsparagus" panose="02000603000000000000" pitchFamily="2" charset="0"/>
              </a:rPr>
              <a:t>Back to School </a:t>
            </a:r>
            <a:endParaRPr lang="en-US" sz="7200" b="1" dirty="0">
              <a:latin typeface="HelloAsparagus" panose="02000603000000000000" pitchFamily="2" charset="0"/>
              <a:ea typeface="HelloAsparagus" panose="02000603000000000000" pitchFamily="2" charset="0"/>
            </a:endParaRPr>
          </a:p>
        </p:txBody>
      </p:sp>
      <p:sp>
        <p:nvSpPr>
          <p:cNvPr id="3" name="Subtitle 2"/>
          <p:cNvSpPr>
            <a:spLocks noGrp="1"/>
          </p:cNvSpPr>
          <p:nvPr>
            <p:ph type="subTitle" idx="1"/>
          </p:nvPr>
        </p:nvSpPr>
        <p:spPr>
          <a:xfrm>
            <a:off x="2857038" y="2999415"/>
            <a:ext cx="9027576" cy="967277"/>
          </a:xfrm>
        </p:spPr>
        <p:txBody>
          <a:bodyPr>
            <a:noAutofit/>
          </a:bodyPr>
          <a:lstStyle/>
          <a:p>
            <a:r>
              <a:rPr lang="en-US" sz="7200" dirty="0" smtClean="0">
                <a:latin typeface="HelloBrownieBadge" panose="02000603000000000000" pitchFamily="2" charset="0"/>
                <a:ea typeface="HelloBrownieBadge" panose="02000603000000000000" pitchFamily="2" charset="0"/>
              </a:rPr>
              <a:t>2015-2016</a:t>
            </a:r>
            <a:r>
              <a:rPr lang="en-US" sz="7200" dirty="0" smtClean="0"/>
              <a:t> </a:t>
            </a:r>
            <a:endParaRPr lang="en-US" sz="7200" dirty="0"/>
          </a:p>
        </p:txBody>
      </p:sp>
    </p:spTree>
    <p:extLst>
      <p:ext uri="{BB962C8B-B14F-4D97-AF65-F5344CB8AC3E}">
        <p14:creationId xmlns:p14="http://schemas.microsoft.com/office/powerpoint/2010/main" val="2937915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6773" y="973668"/>
            <a:ext cx="8761413" cy="706964"/>
          </a:xfrm>
        </p:spPr>
        <p:txBody>
          <a:bodyPr/>
          <a:lstStyle/>
          <a:p>
            <a:pPr algn="ctr"/>
            <a:r>
              <a:rPr lang="en-US" sz="7200" b="1" dirty="0" smtClean="0">
                <a:latin typeface="HelloAsparagus" panose="02000603000000000000" pitchFamily="2" charset="0"/>
                <a:ea typeface="HelloAsparagus" panose="02000603000000000000" pitchFamily="2" charset="0"/>
              </a:rPr>
              <a:t>Class Rules </a:t>
            </a:r>
            <a:endParaRPr lang="en-US" sz="7200" b="1" dirty="0">
              <a:latin typeface="HelloAsparagus" panose="02000603000000000000" pitchFamily="2" charset="0"/>
              <a:ea typeface="HelloAsparagus" panose="02000603000000000000" pitchFamily="2" charset="0"/>
            </a:endParaRPr>
          </a:p>
        </p:txBody>
      </p:sp>
      <p:sp>
        <p:nvSpPr>
          <p:cNvPr id="3" name="Content Placeholder 2"/>
          <p:cNvSpPr>
            <a:spLocks noGrp="1"/>
          </p:cNvSpPr>
          <p:nvPr>
            <p:ph idx="1"/>
          </p:nvPr>
        </p:nvSpPr>
        <p:spPr>
          <a:xfrm>
            <a:off x="399244" y="2343955"/>
            <a:ext cx="11792756" cy="4758744"/>
          </a:xfrm>
        </p:spPr>
        <p:txBody>
          <a:bodyPr>
            <a:normAutofit fontScale="77500" lnSpcReduction="20000"/>
          </a:bodyPr>
          <a:lstStyle/>
          <a:p>
            <a:pPr marL="0" indent="0">
              <a:buNone/>
            </a:pPr>
            <a:r>
              <a:rPr lang="en-US" sz="2100" b="1" dirty="0" smtClean="0">
                <a:latin typeface="HelloAsparagus" panose="02000603000000000000" pitchFamily="2" charset="0"/>
                <a:ea typeface="HelloAsparagus" panose="02000603000000000000" pitchFamily="2" charset="0"/>
              </a:rPr>
              <a:t>Students </a:t>
            </a:r>
            <a:r>
              <a:rPr lang="en-US" sz="2100" b="1" dirty="0">
                <a:latin typeface="HelloAsparagus" panose="02000603000000000000" pitchFamily="2" charset="0"/>
                <a:ea typeface="HelloAsparagus" panose="02000603000000000000" pitchFamily="2" charset="0"/>
              </a:rPr>
              <a:t>are expected to:</a:t>
            </a:r>
            <a:endParaRPr lang="en-US" sz="2100" dirty="0">
              <a:latin typeface="HelloAsparagus" panose="02000603000000000000" pitchFamily="2" charset="0"/>
              <a:ea typeface="HelloAsparagus" panose="02000603000000000000" pitchFamily="2" charset="0"/>
            </a:endParaRPr>
          </a:p>
          <a:p>
            <a:r>
              <a:rPr lang="en-US" sz="2100" dirty="0">
                <a:latin typeface="HelloAsparagus" panose="02000603000000000000" pitchFamily="2" charset="0"/>
                <a:ea typeface="HelloAsparagus" panose="02000603000000000000" pitchFamily="2" charset="0"/>
              </a:rPr>
              <a:t>Respect themselves and others at all times.</a:t>
            </a:r>
          </a:p>
          <a:p>
            <a:r>
              <a:rPr lang="en-US" sz="2100" dirty="0">
                <a:latin typeface="HelloAsparagus" panose="02000603000000000000" pitchFamily="2" charset="0"/>
                <a:ea typeface="HelloAsparagus" panose="02000603000000000000" pitchFamily="2" charset="0"/>
              </a:rPr>
              <a:t>Be on time.</a:t>
            </a:r>
          </a:p>
          <a:p>
            <a:r>
              <a:rPr lang="en-US" sz="2100" dirty="0">
                <a:latin typeface="HelloAsparagus" panose="02000603000000000000" pitchFamily="2" charset="0"/>
                <a:ea typeface="HelloAsparagus" panose="02000603000000000000" pitchFamily="2" charset="0"/>
              </a:rPr>
              <a:t>Bring all materials to class.</a:t>
            </a:r>
          </a:p>
          <a:p>
            <a:r>
              <a:rPr lang="en-US" sz="2100" dirty="0">
                <a:latin typeface="HelloAsparagus" panose="02000603000000000000" pitchFamily="2" charset="0"/>
                <a:ea typeface="HelloAsparagus" panose="02000603000000000000" pitchFamily="2" charset="0"/>
              </a:rPr>
              <a:t>Do not talk while the teacher is talking. </a:t>
            </a:r>
          </a:p>
          <a:p>
            <a:r>
              <a:rPr lang="en-US" sz="2100" dirty="0">
                <a:latin typeface="HelloAsparagus" panose="02000603000000000000" pitchFamily="2" charset="0"/>
                <a:ea typeface="HelloAsparagus" panose="02000603000000000000" pitchFamily="2" charset="0"/>
              </a:rPr>
              <a:t>Do what the teacher asks of you.</a:t>
            </a:r>
          </a:p>
          <a:p>
            <a:r>
              <a:rPr lang="en-US" sz="2100" dirty="0">
                <a:latin typeface="HelloAsparagus" panose="02000603000000000000" pitchFamily="2" charset="0"/>
                <a:ea typeface="HelloAsparagus" panose="02000603000000000000" pitchFamily="2" charset="0"/>
              </a:rPr>
              <a:t>Strive for excellence.</a:t>
            </a:r>
          </a:p>
          <a:p>
            <a:pPr marL="0" indent="0">
              <a:buNone/>
            </a:pPr>
            <a:r>
              <a:rPr lang="en-US" sz="2100" b="1" dirty="0">
                <a:latin typeface="HelloAsparagus" panose="02000603000000000000" pitchFamily="2" charset="0"/>
                <a:ea typeface="HelloAsparagus" panose="02000603000000000000" pitchFamily="2" charset="0"/>
              </a:rPr>
              <a:t>All school policies and rules explained in the student handbook will be followed and enforced. </a:t>
            </a:r>
            <a:endParaRPr lang="en-US" sz="2100" dirty="0">
              <a:latin typeface="HelloAsparagus" panose="02000603000000000000" pitchFamily="2" charset="0"/>
              <a:ea typeface="HelloAsparagus" panose="02000603000000000000" pitchFamily="2" charset="0"/>
            </a:endParaRPr>
          </a:p>
          <a:p>
            <a:pPr marL="0" indent="0">
              <a:buNone/>
            </a:pPr>
            <a:r>
              <a:rPr lang="en-US" sz="2100" dirty="0">
                <a:latin typeface="HelloAsparagus" panose="02000603000000000000" pitchFamily="2" charset="0"/>
                <a:ea typeface="HelloAsparagus" panose="02000603000000000000" pitchFamily="2" charset="0"/>
              </a:rPr>
              <a:t> </a:t>
            </a:r>
          </a:p>
          <a:p>
            <a:pPr marL="0" indent="0">
              <a:buNone/>
            </a:pPr>
            <a:r>
              <a:rPr lang="en-US" sz="2100" dirty="0">
                <a:latin typeface="HelloAsparagus" panose="02000603000000000000" pitchFamily="2" charset="0"/>
                <a:ea typeface="HelloAsparagus" panose="02000603000000000000" pitchFamily="2" charset="0"/>
              </a:rPr>
              <a:t>*If these rules are broken, one of the following penalties will be issued:</a:t>
            </a:r>
          </a:p>
          <a:p>
            <a:pPr marL="0" indent="0">
              <a:buNone/>
            </a:pPr>
            <a:r>
              <a:rPr lang="en-US" sz="2100" dirty="0">
                <a:latin typeface="HelloAsparagus" panose="02000603000000000000" pitchFamily="2" charset="0"/>
                <a:ea typeface="HelloAsparagus" panose="02000603000000000000" pitchFamily="2" charset="0"/>
              </a:rPr>
              <a:t>		1</a:t>
            </a:r>
            <a:r>
              <a:rPr lang="en-US" sz="2100" baseline="30000" dirty="0">
                <a:latin typeface="HelloAsparagus" panose="02000603000000000000" pitchFamily="2" charset="0"/>
                <a:ea typeface="HelloAsparagus" panose="02000603000000000000" pitchFamily="2" charset="0"/>
              </a:rPr>
              <a:t>st</a:t>
            </a:r>
            <a:r>
              <a:rPr lang="en-US" sz="2100" dirty="0">
                <a:latin typeface="HelloAsparagus" panose="02000603000000000000" pitchFamily="2" charset="0"/>
                <a:ea typeface="HelloAsparagus" panose="02000603000000000000" pitchFamily="2" charset="0"/>
              </a:rPr>
              <a:t> offense: Conference with student</a:t>
            </a:r>
          </a:p>
          <a:p>
            <a:pPr marL="0" indent="0">
              <a:buNone/>
            </a:pPr>
            <a:r>
              <a:rPr lang="en-US" sz="2100" dirty="0">
                <a:latin typeface="HelloAsparagus" panose="02000603000000000000" pitchFamily="2" charset="0"/>
                <a:ea typeface="HelloAsparagus" panose="02000603000000000000" pitchFamily="2" charset="0"/>
              </a:rPr>
              <a:t>		2</a:t>
            </a:r>
            <a:r>
              <a:rPr lang="en-US" sz="2100" baseline="30000" dirty="0">
                <a:latin typeface="HelloAsparagus" panose="02000603000000000000" pitchFamily="2" charset="0"/>
                <a:ea typeface="HelloAsparagus" panose="02000603000000000000" pitchFamily="2" charset="0"/>
              </a:rPr>
              <a:t>nd</a:t>
            </a:r>
            <a:r>
              <a:rPr lang="en-US" sz="2100" dirty="0">
                <a:latin typeface="HelloAsparagus" panose="02000603000000000000" pitchFamily="2" charset="0"/>
                <a:ea typeface="HelloAsparagus" panose="02000603000000000000" pitchFamily="2" charset="0"/>
              </a:rPr>
              <a:t> offense: Parent phone calls</a:t>
            </a:r>
          </a:p>
          <a:p>
            <a:pPr marL="0" indent="0">
              <a:buNone/>
            </a:pPr>
            <a:r>
              <a:rPr lang="en-US" sz="2100" dirty="0">
                <a:latin typeface="HelloAsparagus" panose="02000603000000000000" pitchFamily="2" charset="0"/>
                <a:ea typeface="HelloAsparagus" panose="02000603000000000000" pitchFamily="2" charset="0"/>
              </a:rPr>
              <a:t>		3</a:t>
            </a:r>
            <a:r>
              <a:rPr lang="en-US" sz="2100" baseline="30000" dirty="0">
                <a:latin typeface="HelloAsparagus" panose="02000603000000000000" pitchFamily="2" charset="0"/>
                <a:ea typeface="HelloAsparagus" panose="02000603000000000000" pitchFamily="2" charset="0"/>
              </a:rPr>
              <a:t>rd</a:t>
            </a:r>
            <a:r>
              <a:rPr lang="en-US" sz="2100" dirty="0">
                <a:latin typeface="HelloAsparagus" panose="02000603000000000000" pitchFamily="2" charset="0"/>
                <a:ea typeface="HelloAsparagus" panose="02000603000000000000" pitchFamily="2" charset="0"/>
              </a:rPr>
              <a:t> offense: Office referral</a:t>
            </a:r>
          </a:p>
          <a:p>
            <a:pPr marL="0" indent="0">
              <a:buNone/>
            </a:pPr>
            <a:r>
              <a:rPr lang="en-US" sz="2100" dirty="0">
                <a:latin typeface="HelloAsparagus" panose="02000603000000000000" pitchFamily="2" charset="0"/>
                <a:ea typeface="HelloAsparagus" panose="02000603000000000000" pitchFamily="2" charset="0"/>
              </a:rPr>
              <a:t>                          *A truly severe infraction may result in immediate referral.</a:t>
            </a:r>
          </a:p>
          <a:p>
            <a:endParaRPr lang="en-US" dirty="0">
              <a:latin typeface="HelloAsparagus" panose="02000603000000000000" pitchFamily="2" charset="0"/>
              <a:ea typeface="HelloAsparagus" panose="02000603000000000000" pitchFamily="2" charset="0"/>
            </a:endParaRPr>
          </a:p>
          <a:p>
            <a:endParaRPr lang="en-US" dirty="0"/>
          </a:p>
        </p:txBody>
      </p:sp>
      <p:sp>
        <p:nvSpPr>
          <p:cNvPr id="4" name="AutoShape 4" descr="Image result for teacher memes class rul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result for teacher memes class rul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4" name="Picture 8" descr="http://1.bp.blogspot.com/-kbScealR7mw/U9AEHyNNxbI/AAAAAAAAObo/EJjw1Tw0KHQ/s1600/talk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37938" y="2471328"/>
            <a:ext cx="2720502" cy="3697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963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1385791"/>
            <a:ext cx="8761413" cy="706964"/>
          </a:xfrm>
        </p:spPr>
        <p:txBody>
          <a:bodyPr/>
          <a:lstStyle/>
          <a:p>
            <a:pPr algn="ctr"/>
            <a:r>
              <a:rPr lang="en-US" sz="6000" b="1" dirty="0">
                <a:latin typeface="HelloAsparagus" panose="02000603000000000000" pitchFamily="2" charset="0"/>
                <a:ea typeface="HelloAsparagus" panose="02000603000000000000" pitchFamily="2" charset="0"/>
              </a:rPr>
              <a:t>Materials Needed for Class</a:t>
            </a:r>
            <a:r>
              <a:rPr lang="en-US" dirty="0"/>
              <a:t/>
            </a:r>
            <a:br>
              <a:rPr lang="en-US" dirty="0"/>
            </a:br>
            <a:endParaRPr lang="en-US" dirty="0"/>
          </a:p>
        </p:txBody>
      </p:sp>
      <p:sp>
        <p:nvSpPr>
          <p:cNvPr id="3" name="Content Placeholder 2"/>
          <p:cNvSpPr>
            <a:spLocks noGrp="1"/>
          </p:cNvSpPr>
          <p:nvPr>
            <p:ph idx="1"/>
          </p:nvPr>
        </p:nvSpPr>
        <p:spPr>
          <a:xfrm>
            <a:off x="244699" y="2717443"/>
            <a:ext cx="11694016" cy="4237150"/>
          </a:xfrm>
        </p:spPr>
        <p:txBody>
          <a:bodyPr>
            <a:noAutofit/>
          </a:bodyPr>
          <a:lstStyle/>
          <a:p>
            <a:pPr lvl="0"/>
            <a:r>
              <a:rPr lang="en-US" sz="2400" dirty="0" smtClean="0">
                <a:latin typeface="HelloAsparagus" panose="02000603000000000000" pitchFamily="2" charset="0"/>
                <a:ea typeface="HelloAsparagus" panose="02000603000000000000" pitchFamily="2" charset="0"/>
              </a:rPr>
              <a:t>A </a:t>
            </a:r>
            <a:r>
              <a:rPr lang="en-US" sz="2400" dirty="0">
                <a:latin typeface="HelloAsparagus" panose="02000603000000000000" pitchFamily="2" charset="0"/>
                <a:ea typeface="HelloAsparagus" panose="02000603000000000000" pitchFamily="2" charset="0"/>
              </a:rPr>
              <a:t>three-ring binder and notebook paper (This binder can be shared with other classes.)</a:t>
            </a:r>
          </a:p>
          <a:p>
            <a:pPr lvl="0"/>
            <a:r>
              <a:rPr lang="en-US" sz="2400" dirty="0">
                <a:latin typeface="HelloAsparagus" panose="02000603000000000000" pitchFamily="2" charset="0"/>
                <a:ea typeface="HelloAsparagus" panose="02000603000000000000" pitchFamily="2" charset="0"/>
              </a:rPr>
              <a:t>Pens, pencils, </a:t>
            </a:r>
            <a:r>
              <a:rPr lang="en-US" sz="2400" dirty="0" smtClean="0">
                <a:latin typeface="HelloAsparagus" panose="02000603000000000000" pitchFamily="2" charset="0"/>
                <a:ea typeface="HelloAsparagus" panose="02000603000000000000" pitchFamily="2" charset="0"/>
              </a:rPr>
              <a:t>highlighter</a:t>
            </a:r>
          </a:p>
          <a:p>
            <a:pPr lvl="0"/>
            <a:r>
              <a:rPr lang="en-US" sz="2400" dirty="0" smtClean="0">
                <a:latin typeface="HelloAsparagus" panose="02000603000000000000" pitchFamily="2" charset="0"/>
                <a:ea typeface="HelloAsparagus" panose="02000603000000000000" pitchFamily="2" charset="0"/>
              </a:rPr>
              <a:t>Glue </a:t>
            </a:r>
            <a:r>
              <a:rPr lang="en-US" sz="2400" dirty="0">
                <a:latin typeface="HelloAsparagus" panose="02000603000000000000" pitchFamily="2" charset="0"/>
                <a:ea typeface="HelloAsparagus" panose="02000603000000000000" pitchFamily="2" charset="0"/>
              </a:rPr>
              <a:t>stick </a:t>
            </a:r>
          </a:p>
          <a:p>
            <a:r>
              <a:rPr lang="en-US" sz="2400" dirty="0" smtClean="0">
                <a:latin typeface="HelloAsparagus" panose="02000603000000000000" pitchFamily="2" charset="0"/>
                <a:ea typeface="HelloAsparagus" panose="02000603000000000000" pitchFamily="2" charset="0"/>
              </a:rPr>
              <a:t>Composition Notebook-This will be provided for you. </a:t>
            </a:r>
            <a:br>
              <a:rPr lang="en-US" sz="2400" dirty="0" smtClean="0">
                <a:latin typeface="HelloAsparagus" panose="02000603000000000000" pitchFamily="2" charset="0"/>
                <a:ea typeface="HelloAsparagus" panose="02000603000000000000" pitchFamily="2" charset="0"/>
              </a:rPr>
            </a:br>
            <a:endParaRPr lang="en-US" sz="2400" dirty="0" smtClean="0">
              <a:latin typeface="HelloAsparagus" panose="02000603000000000000" pitchFamily="2" charset="0"/>
              <a:ea typeface="HelloAsparagus" panose="02000603000000000000" pitchFamily="2" charset="0"/>
            </a:endParaRPr>
          </a:p>
          <a:p>
            <a:r>
              <a:rPr lang="en-US" sz="2400" dirty="0" smtClean="0">
                <a:latin typeface="HelloAsparagus" panose="02000603000000000000" pitchFamily="2" charset="0"/>
                <a:ea typeface="HelloAsparagus" panose="02000603000000000000" pitchFamily="2" charset="0"/>
              </a:rPr>
              <a:t>You </a:t>
            </a:r>
            <a:r>
              <a:rPr lang="en-US" sz="2400" b="1" u="sng" dirty="0" smtClean="0">
                <a:latin typeface="HelloAsparagus" panose="02000603000000000000" pitchFamily="2" charset="0"/>
                <a:ea typeface="HelloAsparagus" panose="02000603000000000000" pitchFamily="2" charset="0"/>
              </a:rPr>
              <a:t>must</a:t>
            </a:r>
            <a:r>
              <a:rPr lang="en-US" sz="2400" dirty="0" smtClean="0">
                <a:latin typeface="HelloAsparagus" panose="02000603000000000000" pitchFamily="2" charset="0"/>
                <a:ea typeface="HelloAsparagus" panose="02000603000000000000" pitchFamily="2" charset="0"/>
              </a:rPr>
              <a:t> have all of these material with you in class </a:t>
            </a:r>
            <a:r>
              <a:rPr lang="en-US" sz="2400" b="1" u="sng" dirty="0" smtClean="0">
                <a:latin typeface="HelloAsparagus" panose="02000603000000000000" pitchFamily="2" charset="0"/>
                <a:ea typeface="HelloAsparagus" panose="02000603000000000000" pitchFamily="2" charset="0"/>
              </a:rPr>
              <a:t>every day</a:t>
            </a:r>
            <a:r>
              <a:rPr lang="en-US" sz="2400" dirty="0" smtClean="0">
                <a:latin typeface="HelloAsparagus" panose="02000603000000000000" pitchFamily="2" charset="0"/>
                <a:ea typeface="HelloAsparagus" panose="02000603000000000000" pitchFamily="2" charset="0"/>
              </a:rPr>
              <a:t>. </a:t>
            </a:r>
            <a:endParaRPr lang="en-US" sz="2400" dirty="0">
              <a:latin typeface="HelloAsparagus" panose="02000603000000000000" pitchFamily="2" charset="0"/>
              <a:ea typeface="HelloAsparagus" panose="02000603000000000000" pitchFamily="2" charset="0"/>
            </a:endParaRPr>
          </a:p>
        </p:txBody>
      </p:sp>
      <p:pic>
        <p:nvPicPr>
          <p:cNvPr id="5122" name="Picture 2" descr="https://s-media-cache-ak0.pinimg.com/236x/fa/29/90/fa29901008fa192809adbd25b407ade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15120" y="3445843"/>
            <a:ext cx="2458836" cy="2522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1155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4046" y="986547"/>
            <a:ext cx="8761413" cy="706964"/>
          </a:xfrm>
        </p:spPr>
        <p:txBody>
          <a:bodyPr/>
          <a:lstStyle/>
          <a:p>
            <a:pPr algn="ctr"/>
            <a:r>
              <a:rPr lang="en-US" sz="7200" b="1" dirty="0" smtClean="0">
                <a:latin typeface="HelloAsparagus" panose="02000603000000000000" pitchFamily="2" charset="0"/>
                <a:ea typeface="HelloAsparagus" panose="02000603000000000000" pitchFamily="2" charset="0"/>
              </a:rPr>
              <a:t>Grading Policies </a:t>
            </a:r>
            <a:endParaRPr lang="en-US" sz="7200" b="1" dirty="0">
              <a:latin typeface="HelloAsparagus" panose="02000603000000000000" pitchFamily="2" charset="0"/>
              <a:ea typeface="HelloAsparagus" panose="02000603000000000000" pitchFamily="2" charset="0"/>
            </a:endParaRPr>
          </a:p>
        </p:txBody>
      </p:sp>
      <p:sp>
        <p:nvSpPr>
          <p:cNvPr id="3" name="Content Placeholder 2"/>
          <p:cNvSpPr>
            <a:spLocks noGrp="1"/>
          </p:cNvSpPr>
          <p:nvPr>
            <p:ph idx="1"/>
          </p:nvPr>
        </p:nvSpPr>
        <p:spPr>
          <a:xfrm>
            <a:off x="502276" y="2550017"/>
            <a:ext cx="11101589" cy="4507605"/>
          </a:xfrm>
        </p:spPr>
        <p:txBody>
          <a:bodyPr>
            <a:normAutofit/>
          </a:bodyPr>
          <a:lstStyle/>
          <a:p>
            <a:pPr marL="0" indent="0">
              <a:buNone/>
            </a:pPr>
            <a:r>
              <a:rPr lang="en-US" sz="2000" b="1" u="sng" dirty="0" smtClean="0">
                <a:latin typeface="HelloAsparagus" panose="02000603000000000000" pitchFamily="2" charset="0"/>
                <a:ea typeface="HelloAsparagus" panose="02000603000000000000" pitchFamily="2" charset="0"/>
              </a:rPr>
              <a:t>Grading </a:t>
            </a:r>
            <a:r>
              <a:rPr lang="en-US" sz="2000" b="1" u="sng" dirty="0">
                <a:latin typeface="HelloAsparagus" panose="02000603000000000000" pitchFamily="2" charset="0"/>
                <a:ea typeface="HelloAsparagus" panose="02000603000000000000" pitchFamily="2" charset="0"/>
              </a:rPr>
              <a:t>Scale</a:t>
            </a:r>
            <a:r>
              <a:rPr lang="en-US" sz="2000" b="1" dirty="0">
                <a:latin typeface="HelloAsparagus" panose="02000603000000000000" pitchFamily="2" charset="0"/>
                <a:ea typeface="HelloAsparagus" panose="02000603000000000000" pitchFamily="2" charset="0"/>
              </a:rPr>
              <a:t>			  </a:t>
            </a:r>
            <a:r>
              <a:rPr lang="en-US" sz="2000" b="1" dirty="0" smtClean="0">
                <a:latin typeface="HelloAsparagus" panose="02000603000000000000" pitchFamily="2" charset="0"/>
                <a:ea typeface="HelloAsparagus" panose="02000603000000000000" pitchFamily="2" charset="0"/>
              </a:rPr>
              <a:t>	</a:t>
            </a:r>
            <a:r>
              <a:rPr lang="en-US" sz="2000" b="1" u="sng" dirty="0" smtClean="0">
                <a:latin typeface="HelloAsparagus" panose="02000603000000000000" pitchFamily="2" charset="0"/>
                <a:ea typeface="HelloAsparagus" panose="02000603000000000000" pitchFamily="2" charset="0"/>
              </a:rPr>
              <a:t>Grading </a:t>
            </a:r>
            <a:r>
              <a:rPr lang="en-US" sz="2000" b="1" u="sng" dirty="0">
                <a:latin typeface="HelloAsparagus" panose="02000603000000000000" pitchFamily="2" charset="0"/>
                <a:ea typeface="HelloAsparagus" panose="02000603000000000000" pitchFamily="2" charset="0"/>
              </a:rPr>
              <a:t>Policy</a:t>
            </a:r>
            <a:endParaRPr lang="en-US" sz="2000" dirty="0">
              <a:latin typeface="HelloAsparagus" panose="02000603000000000000" pitchFamily="2" charset="0"/>
              <a:ea typeface="HelloAsparagus" panose="02000603000000000000" pitchFamily="2" charset="0"/>
            </a:endParaRPr>
          </a:p>
          <a:p>
            <a:pPr marL="0" indent="0">
              <a:buNone/>
            </a:pPr>
            <a:r>
              <a:rPr lang="en-US" sz="2000" dirty="0" smtClean="0">
                <a:latin typeface="HelloAsparagus" panose="02000603000000000000" pitchFamily="2" charset="0"/>
                <a:ea typeface="HelloAsparagus" panose="02000603000000000000" pitchFamily="2" charset="0"/>
              </a:rPr>
              <a:t>A </a:t>
            </a:r>
            <a:r>
              <a:rPr lang="en-US" sz="2000" dirty="0">
                <a:latin typeface="HelloAsparagus" panose="02000603000000000000" pitchFamily="2" charset="0"/>
                <a:ea typeface="HelloAsparagus" panose="02000603000000000000" pitchFamily="2" charset="0"/>
              </a:rPr>
              <a:t>(93 – 100)			</a:t>
            </a:r>
            <a:r>
              <a:rPr lang="en-US" sz="2000" dirty="0" smtClean="0">
                <a:latin typeface="HelloAsparagus" panose="02000603000000000000" pitchFamily="2" charset="0"/>
                <a:ea typeface="HelloAsparagus" panose="02000603000000000000" pitchFamily="2" charset="0"/>
              </a:rPr>
              <a:t>		-</a:t>
            </a:r>
            <a:r>
              <a:rPr lang="en-US" sz="2000" dirty="0">
                <a:latin typeface="HelloAsparagus" panose="02000603000000000000" pitchFamily="2" charset="0"/>
                <a:ea typeface="HelloAsparagus" panose="02000603000000000000" pitchFamily="2" charset="0"/>
              </a:rPr>
              <a:t>Tests/Exams, Projects, and Essays will </a:t>
            </a:r>
          </a:p>
          <a:p>
            <a:pPr marL="0" indent="0">
              <a:buNone/>
            </a:pPr>
            <a:r>
              <a:rPr lang="en-US" sz="2000" dirty="0" smtClean="0">
                <a:latin typeface="HelloAsparagus" panose="02000603000000000000" pitchFamily="2" charset="0"/>
                <a:ea typeface="HelloAsparagus" panose="02000603000000000000" pitchFamily="2" charset="0"/>
              </a:rPr>
              <a:t>B </a:t>
            </a:r>
            <a:r>
              <a:rPr lang="en-US" sz="2000" dirty="0">
                <a:latin typeface="HelloAsparagus" panose="02000603000000000000" pitchFamily="2" charset="0"/>
                <a:ea typeface="HelloAsparagus" panose="02000603000000000000" pitchFamily="2" charset="0"/>
              </a:rPr>
              <a:t>(85 – 92)					</a:t>
            </a:r>
            <a:r>
              <a:rPr lang="en-US" sz="2000" dirty="0" smtClean="0">
                <a:latin typeface="HelloAsparagus" panose="02000603000000000000" pitchFamily="2" charset="0"/>
                <a:ea typeface="HelloAsparagus" panose="02000603000000000000" pitchFamily="2" charset="0"/>
              </a:rPr>
              <a:t>	equal </a:t>
            </a:r>
            <a:r>
              <a:rPr lang="en-US" sz="2000" dirty="0">
                <a:latin typeface="HelloAsparagus" panose="02000603000000000000" pitchFamily="2" charset="0"/>
                <a:ea typeface="HelloAsparagus" panose="02000603000000000000" pitchFamily="2" charset="0"/>
              </a:rPr>
              <a:t>40% of the final grade.</a:t>
            </a:r>
          </a:p>
          <a:p>
            <a:pPr marL="0" indent="0">
              <a:buNone/>
            </a:pPr>
            <a:r>
              <a:rPr lang="en-US" sz="2000" dirty="0" smtClean="0">
                <a:latin typeface="HelloAsparagus" panose="02000603000000000000" pitchFamily="2" charset="0"/>
                <a:ea typeface="HelloAsparagus" panose="02000603000000000000" pitchFamily="2" charset="0"/>
              </a:rPr>
              <a:t>C </a:t>
            </a:r>
            <a:r>
              <a:rPr lang="en-US" sz="2000" dirty="0">
                <a:latin typeface="HelloAsparagus" panose="02000603000000000000" pitchFamily="2" charset="0"/>
                <a:ea typeface="HelloAsparagus" panose="02000603000000000000" pitchFamily="2" charset="0"/>
              </a:rPr>
              <a:t>(77 – 84)			</a:t>
            </a:r>
            <a:r>
              <a:rPr lang="en-US" sz="2000" dirty="0" smtClean="0">
                <a:latin typeface="HelloAsparagus" panose="02000603000000000000" pitchFamily="2" charset="0"/>
                <a:ea typeface="HelloAsparagus" panose="02000603000000000000" pitchFamily="2" charset="0"/>
              </a:rPr>
              <a:t>		-</a:t>
            </a:r>
            <a:r>
              <a:rPr lang="en-US" sz="2000" dirty="0">
                <a:latin typeface="HelloAsparagus" panose="02000603000000000000" pitchFamily="2" charset="0"/>
                <a:ea typeface="HelloAsparagus" panose="02000603000000000000" pitchFamily="2" charset="0"/>
              </a:rPr>
              <a:t>Class Work, and Homework	</a:t>
            </a:r>
          </a:p>
          <a:p>
            <a:pPr marL="0" indent="0">
              <a:buNone/>
            </a:pPr>
            <a:r>
              <a:rPr lang="en-US" sz="2000" dirty="0" smtClean="0">
                <a:latin typeface="HelloAsparagus" panose="02000603000000000000" pitchFamily="2" charset="0"/>
                <a:ea typeface="HelloAsparagus" panose="02000603000000000000" pitchFamily="2" charset="0"/>
              </a:rPr>
              <a:t>D </a:t>
            </a:r>
            <a:r>
              <a:rPr lang="en-US" sz="2000" dirty="0">
                <a:latin typeface="HelloAsparagus" panose="02000603000000000000" pitchFamily="2" charset="0"/>
                <a:ea typeface="HelloAsparagus" panose="02000603000000000000" pitchFamily="2" charset="0"/>
              </a:rPr>
              <a:t>(70 – 76)					</a:t>
            </a:r>
            <a:r>
              <a:rPr lang="en-US" sz="2000" dirty="0" smtClean="0">
                <a:latin typeface="HelloAsparagus" panose="02000603000000000000" pitchFamily="2" charset="0"/>
                <a:ea typeface="HelloAsparagus" panose="02000603000000000000" pitchFamily="2" charset="0"/>
              </a:rPr>
              <a:t>	will </a:t>
            </a:r>
            <a:r>
              <a:rPr lang="en-US" sz="2000" dirty="0">
                <a:latin typeface="HelloAsparagus" panose="02000603000000000000" pitchFamily="2" charset="0"/>
                <a:ea typeface="HelloAsparagus" panose="02000603000000000000" pitchFamily="2" charset="0"/>
              </a:rPr>
              <a:t>equal 25% of the final grade.</a:t>
            </a:r>
          </a:p>
          <a:p>
            <a:pPr marL="0" indent="0">
              <a:buNone/>
            </a:pPr>
            <a:r>
              <a:rPr lang="en-US" sz="2000" dirty="0" smtClean="0">
                <a:latin typeface="HelloAsparagus" panose="02000603000000000000" pitchFamily="2" charset="0"/>
                <a:ea typeface="HelloAsparagus" panose="02000603000000000000" pitchFamily="2" charset="0"/>
              </a:rPr>
              <a:t>F </a:t>
            </a:r>
            <a:r>
              <a:rPr lang="en-US" sz="2000" dirty="0">
                <a:latin typeface="HelloAsparagus" panose="02000603000000000000" pitchFamily="2" charset="0"/>
                <a:ea typeface="HelloAsparagus" panose="02000603000000000000" pitchFamily="2" charset="0"/>
              </a:rPr>
              <a:t>(69 and below)		</a:t>
            </a:r>
            <a:r>
              <a:rPr lang="en-US" sz="2000" dirty="0" smtClean="0">
                <a:latin typeface="HelloAsparagus" panose="02000603000000000000" pitchFamily="2" charset="0"/>
                <a:ea typeface="HelloAsparagus" panose="02000603000000000000" pitchFamily="2" charset="0"/>
              </a:rPr>
              <a:t>		-</a:t>
            </a:r>
            <a:r>
              <a:rPr lang="en-US" sz="2000" dirty="0">
                <a:latin typeface="HelloAsparagus" panose="02000603000000000000" pitchFamily="2" charset="0"/>
                <a:ea typeface="HelloAsparagus" panose="02000603000000000000" pitchFamily="2" charset="0"/>
              </a:rPr>
              <a:t>Quizzes will equal 35% of the final grade. 	</a:t>
            </a:r>
            <a:endParaRPr lang="en-US" sz="2000" dirty="0" smtClean="0">
              <a:latin typeface="HelloAsparagus" panose="02000603000000000000" pitchFamily="2" charset="0"/>
              <a:ea typeface="HelloAsparagus" panose="02000603000000000000" pitchFamily="2" charset="0"/>
            </a:endParaRPr>
          </a:p>
          <a:p>
            <a:pPr marL="0" indent="0">
              <a:buNone/>
            </a:pPr>
            <a:r>
              <a:rPr lang="en-US" sz="2000" b="1" u="sng" dirty="0" smtClean="0">
                <a:latin typeface="HelloAsparagus" panose="02000603000000000000" pitchFamily="2" charset="0"/>
                <a:ea typeface="HelloAsparagus" panose="02000603000000000000" pitchFamily="2" charset="0"/>
              </a:rPr>
              <a:t>Homework </a:t>
            </a:r>
            <a:r>
              <a:rPr lang="en-US" sz="2000" b="1" u="sng" dirty="0">
                <a:latin typeface="HelloAsparagus" panose="02000603000000000000" pitchFamily="2" charset="0"/>
                <a:ea typeface="HelloAsparagus" panose="02000603000000000000" pitchFamily="2" charset="0"/>
              </a:rPr>
              <a:t>Policy</a:t>
            </a:r>
            <a:endParaRPr lang="en-US" sz="2000" dirty="0">
              <a:latin typeface="HelloAsparagus" panose="02000603000000000000" pitchFamily="2" charset="0"/>
              <a:ea typeface="HelloAsparagus" panose="02000603000000000000" pitchFamily="2" charset="0"/>
            </a:endParaRPr>
          </a:p>
          <a:p>
            <a:pPr marL="0" indent="0">
              <a:buNone/>
            </a:pPr>
            <a:r>
              <a:rPr lang="en-US" sz="2000" dirty="0">
                <a:latin typeface="HelloAsparagus" panose="02000603000000000000" pitchFamily="2" charset="0"/>
                <a:ea typeface="HelloAsparagus" panose="02000603000000000000" pitchFamily="2" charset="0"/>
              </a:rPr>
              <a:t>Expect homework 2-3 times per week.</a:t>
            </a:r>
            <a:r>
              <a:rPr lang="en-US" sz="2000" b="1" dirty="0">
                <a:latin typeface="HelloAsparagus" panose="02000603000000000000" pitchFamily="2" charset="0"/>
                <a:ea typeface="HelloAsparagus" panose="02000603000000000000" pitchFamily="2" charset="0"/>
              </a:rPr>
              <a:t> On the assigned date, homework is due at beginning of the class period. </a:t>
            </a:r>
            <a:r>
              <a:rPr lang="en-US" sz="2000" dirty="0">
                <a:latin typeface="HelloAsparagus" panose="02000603000000000000" pitchFamily="2" charset="0"/>
                <a:ea typeface="HelloAsparagus" panose="02000603000000000000" pitchFamily="2" charset="0"/>
              </a:rPr>
              <a:t>Students will be notified of tests, essays, and projects well in advance of their due dates. </a:t>
            </a:r>
          </a:p>
          <a:p>
            <a:pPr marL="0" indent="0">
              <a:buNone/>
            </a:pPr>
            <a:r>
              <a:rPr lang="en-US" sz="2000" dirty="0">
                <a:latin typeface="HelloAsparagus" panose="02000603000000000000" pitchFamily="2" charset="0"/>
                <a:ea typeface="HelloAsparagus" panose="02000603000000000000" pitchFamily="2" charset="0"/>
              </a:rPr>
              <a:t> </a:t>
            </a:r>
          </a:p>
          <a:p>
            <a:endParaRPr lang="en-US" dirty="0"/>
          </a:p>
        </p:txBody>
      </p:sp>
      <p:pic>
        <p:nvPicPr>
          <p:cNvPr id="6146" name="Picture 2" descr="https://spanishplans.files.wordpress.com/2014/12/one-billion-points.png?w=300&amp;h=18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6216" y="2550017"/>
            <a:ext cx="3538485" cy="2123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8819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2530" y="1295640"/>
            <a:ext cx="8761413" cy="706964"/>
          </a:xfrm>
        </p:spPr>
        <p:txBody>
          <a:bodyPr/>
          <a:lstStyle/>
          <a:p>
            <a:pPr algn="ctr"/>
            <a:r>
              <a:rPr lang="en-US" sz="4400" b="1" dirty="0">
                <a:latin typeface="HelloAsparagus" panose="02000603000000000000" pitchFamily="2" charset="0"/>
                <a:ea typeface="HelloAsparagus" panose="02000603000000000000" pitchFamily="2" charset="0"/>
              </a:rPr>
              <a:t>Late Work and Make-up Work Policy</a:t>
            </a:r>
            <a:r>
              <a:rPr lang="en-US" dirty="0"/>
              <a:t/>
            </a:r>
            <a:br>
              <a:rPr lang="en-US" dirty="0"/>
            </a:br>
            <a:endParaRPr lang="en-US" dirty="0"/>
          </a:p>
        </p:txBody>
      </p:sp>
      <p:sp>
        <p:nvSpPr>
          <p:cNvPr id="3" name="Content Placeholder 2"/>
          <p:cNvSpPr>
            <a:spLocks noGrp="1"/>
          </p:cNvSpPr>
          <p:nvPr>
            <p:ph idx="1"/>
          </p:nvPr>
        </p:nvSpPr>
        <p:spPr>
          <a:xfrm>
            <a:off x="412122" y="2240922"/>
            <a:ext cx="11243257" cy="4971245"/>
          </a:xfrm>
        </p:spPr>
        <p:txBody>
          <a:bodyPr>
            <a:normAutofit lnSpcReduction="10000"/>
          </a:bodyPr>
          <a:lstStyle/>
          <a:p>
            <a:pPr marL="0" indent="0">
              <a:buNone/>
            </a:pPr>
            <a:r>
              <a:rPr lang="en-US" dirty="0"/>
              <a:t> </a:t>
            </a:r>
            <a:endParaRPr lang="en-US" sz="2000" dirty="0">
              <a:latin typeface="HelloAsparagus" panose="02000603000000000000" pitchFamily="2" charset="0"/>
              <a:ea typeface="HelloAsparagus" panose="02000603000000000000" pitchFamily="2" charset="0"/>
            </a:endParaRPr>
          </a:p>
          <a:p>
            <a:r>
              <a:rPr lang="en-US" sz="2000" dirty="0">
                <a:latin typeface="HelloAsparagus" panose="02000603000000000000" pitchFamily="2" charset="0"/>
                <a:ea typeface="HelloAsparagus" panose="02000603000000000000" pitchFamily="2" charset="0"/>
              </a:rPr>
              <a:t>A </a:t>
            </a:r>
            <a:r>
              <a:rPr lang="en-US" sz="2000" b="1" dirty="0">
                <a:latin typeface="HelloAsparagus" panose="02000603000000000000" pitchFamily="2" charset="0"/>
                <a:ea typeface="HelloAsparagus" panose="02000603000000000000" pitchFamily="2" charset="0"/>
              </a:rPr>
              <a:t>ZERO</a:t>
            </a:r>
            <a:r>
              <a:rPr lang="en-US" sz="2000" dirty="0">
                <a:latin typeface="HelloAsparagus" panose="02000603000000000000" pitchFamily="2" charset="0"/>
                <a:ea typeface="HelloAsparagus" panose="02000603000000000000" pitchFamily="2" charset="0"/>
              </a:rPr>
              <a:t> will be given for any late homework. If a project is late, 10 points will be taken off per day late. Students that do not a have a major assignment on the day it is due will have to fill out a Missing Work Log. </a:t>
            </a:r>
            <a:r>
              <a:rPr lang="en-US" sz="2000" b="1" dirty="0">
                <a:latin typeface="HelloAsparagus" panose="02000603000000000000" pitchFamily="2" charset="0"/>
                <a:ea typeface="HelloAsparagus" panose="02000603000000000000" pitchFamily="2" charset="0"/>
              </a:rPr>
              <a:t>An oops pass may only be used for small homework assignments, not for projects or tests. Please remember: the oops pass assignment is STILL DUE the following day for full credit.</a:t>
            </a:r>
            <a:endParaRPr lang="en-US" sz="2000" dirty="0">
              <a:latin typeface="HelloAsparagus" panose="02000603000000000000" pitchFamily="2" charset="0"/>
              <a:ea typeface="HelloAsparagus" panose="02000603000000000000" pitchFamily="2" charset="0"/>
            </a:endParaRPr>
          </a:p>
          <a:p>
            <a:r>
              <a:rPr lang="en-US" sz="2000" dirty="0">
                <a:latin typeface="HelloAsparagus" panose="02000603000000000000" pitchFamily="2" charset="0"/>
                <a:ea typeface="HelloAsparagus" panose="02000603000000000000" pitchFamily="2" charset="0"/>
              </a:rPr>
              <a:t>If a student is absent, he / she should arrange to make up any missed class work, homework, quizzes, and tests. </a:t>
            </a:r>
          </a:p>
          <a:p>
            <a:r>
              <a:rPr lang="en-US" sz="2000" dirty="0">
                <a:latin typeface="HelloAsparagus" panose="02000603000000000000" pitchFamily="2" charset="0"/>
                <a:ea typeface="HelloAsparagus" panose="02000603000000000000" pitchFamily="2" charset="0"/>
              </a:rPr>
              <a:t>*DO NOT ASK ME ABOUT MAKE UP WORK </a:t>
            </a:r>
            <a:r>
              <a:rPr lang="en-US" sz="2000" u="sng" dirty="0">
                <a:latin typeface="HelloAsparagus" panose="02000603000000000000" pitchFamily="2" charset="0"/>
                <a:ea typeface="HelloAsparagus" panose="02000603000000000000" pitchFamily="2" charset="0"/>
              </a:rPr>
              <a:t>DURING</a:t>
            </a:r>
            <a:r>
              <a:rPr lang="en-US" sz="2000" dirty="0">
                <a:latin typeface="HelloAsparagus" panose="02000603000000000000" pitchFamily="2" charset="0"/>
                <a:ea typeface="HelloAsparagus" panose="02000603000000000000" pitchFamily="2" charset="0"/>
              </a:rPr>
              <a:t> CLASS. You may do one of the following things:</a:t>
            </a:r>
          </a:p>
          <a:p>
            <a:r>
              <a:rPr lang="en-US" sz="2000" dirty="0">
                <a:latin typeface="HelloAsparagus" panose="02000603000000000000" pitchFamily="2" charset="0"/>
                <a:ea typeface="HelloAsparagus" panose="02000603000000000000" pitchFamily="2" charset="0"/>
              </a:rPr>
              <a:t>Check the make-up work folder before class begins.  </a:t>
            </a:r>
          </a:p>
          <a:p>
            <a:r>
              <a:rPr lang="en-US" sz="2000" dirty="0">
                <a:latin typeface="HelloAsparagus" panose="02000603000000000000" pitchFamily="2" charset="0"/>
                <a:ea typeface="HelloAsparagus" panose="02000603000000000000" pitchFamily="2" charset="0"/>
              </a:rPr>
              <a:t>Set up a time to meet with me, either before or after school, to go over what you missed. </a:t>
            </a:r>
          </a:p>
          <a:p>
            <a:r>
              <a:rPr lang="en-US" sz="2000" dirty="0">
                <a:latin typeface="HelloAsparagus" panose="02000603000000000000" pitchFamily="2" charset="0"/>
                <a:ea typeface="HelloAsparagus" panose="02000603000000000000" pitchFamily="2" charset="0"/>
              </a:rPr>
              <a:t>Check my website. </a:t>
            </a:r>
          </a:p>
          <a:p>
            <a:pPr marL="0" indent="0">
              <a:buNone/>
            </a:pPr>
            <a:r>
              <a:rPr lang="en-US" sz="2000" b="1" dirty="0">
                <a:latin typeface="HelloAsparagus" panose="02000603000000000000" pitchFamily="2" charset="0"/>
                <a:ea typeface="HelloAsparagus" panose="02000603000000000000" pitchFamily="2" charset="0"/>
              </a:rPr>
              <a:t> </a:t>
            </a:r>
            <a:endParaRPr lang="en-US" sz="2000" dirty="0">
              <a:latin typeface="HelloAsparagus" panose="02000603000000000000" pitchFamily="2" charset="0"/>
              <a:ea typeface="HelloAsparagus" panose="02000603000000000000" pitchFamily="2" charset="0"/>
            </a:endParaRPr>
          </a:p>
          <a:p>
            <a:endParaRPr lang="en-US" dirty="0"/>
          </a:p>
        </p:txBody>
      </p:sp>
    </p:spTree>
    <p:extLst>
      <p:ext uri="{BB962C8B-B14F-4D97-AF65-F5344CB8AC3E}">
        <p14:creationId xmlns:p14="http://schemas.microsoft.com/office/powerpoint/2010/main" val="3462394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984" y="973668"/>
            <a:ext cx="8761413" cy="706964"/>
          </a:xfrm>
        </p:spPr>
        <p:txBody>
          <a:bodyPr/>
          <a:lstStyle/>
          <a:p>
            <a:pPr algn="ctr"/>
            <a:r>
              <a:rPr lang="en-US" sz="6600" b="1" dirty="0" smtClean="0">
                <a:latin typeface="HelloAsparagus" panose="02000603000000000000" pitchFamily="2" charset="0"/>
                <a:ea typeface="HelloAsparagus" panose="02000603000000000000" pitchFamily="2" charset="0"/>
              </a:rPr>
              <a:t>Missing Work Flo-Chart</a:t>
            </a:r>
            <a:endParaRPr lang="en-US" sz="6600" b="1" dirty="0">
              <a:latin typeface="HelloAsparagus" panose="02000603000000000000" pitchFamily="2" charset="0"/>
              <a:ea typeface="HelloAsparagus" panose="02000603000000000000" pitchFamily="2" charset="0"/>
            </a:endParaRPr>
          </a:p>
        </p:txBody>
      </p:sp>
      <p:pic>
        <p:nvPicPr>
          <p:cNvPr id="3074" name="Picture 2" descr="Missed Assignment Flowchar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9859" y="2190283"/>
            <a:ext cx="8409538" cy="4667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1106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7200" b="1" dirty="0" smtClean="0">
                <a:latin typeface="HelloAsparagus" panose="02000603000000000000" pitchFamily="2" charset="0"/>
                <a:ea typeface="HelloAsparagus" panose="02000603000000000000" pitchFamily="2" charset="0"/>
              </a:rPr>
              <a:t>Assignment Posting </a:t>
            </a:r>
            <a:endParaRPr lang="en-US" sz="7200" b="1" dirty="0">
              <a:latin typeface="HelloAsparagus" panose="02000603000000000000" pitchFamily="2" charset="0"/>
              <a:ea typeface="HelloAsparagus" panose="02000603000000000000" pitchFamily="2" charset="0"/>
            </a:endParaRPr>
          </a:p>
        </p:txBody>
      </p:sp>
      <p:sp>
        <p:nvSpPr>
          <p:cNvPr id="3" name="Content Placeholder 2"/>
          <p:cNvSpPr>
            <a:spLocks noGrp="1"/>
          </p:cNvSpPr>
          <p:nvPr>
            <p:ph idx="1"/>
          </p:nvPr>
        </p:nvSpPr>
        <p:spPr>
          <a:xfrm>
            <a:off x="592428" y="2603500"/>
            <a:ext cx="10921285" cy="4254500"/>
          </a:xfrm>
        </p:spPr>
        <p:txBody>
          <a:bodyPr/>
          <a:lstStyle/>
          <a:p>
            <a:r>
              <a:rPr lang="en-US" sz="2400" dirty="0" smtClean="0">
                <a:latin typeface="HelloAsparagus" panose="02000603000000000000" pitchFamily="2" charset="0"/>
                <a:ea typeface="HelloAsparagus" panose="02000603000000000000" pitchFamily="2" charset="0"/>
              </a:rPr>
              <a:t>I </a:t>
            </a:r>
            <a:r>
              <a:rPr lang="en-US" sz="2400" dirty="0">
                <a:latin typeface="HelloAsparagus" panose="02000603000000000000" pitchFamily="2" charset="0"/>
                <a:ea typeface="HelloAsparagus" panose="02000603000000000000" pitchFamily="2" charset="0"/>
              </a:rPr>
              <a:t>will post daily homework assignments and any special instructions on my </a:t>
            </a:r>
            <a:r>
              <a:rPr lang="en-US" sz="2400" dirty="0" smtClean="0">
                <a:latin typeface="HelloAsparagus" panose="02000603000000000000" pitchFamily="2" charset="0"/>
                <a:ea typeface="HelloAsparagus" panose="02000603000000000000" pitchFamily="2" charset="0"/>
              </a:rPr>
              <a:t>website:  </a:t>
            </a:r>
            <a:r>
              <a:rPr lang="en-US" sz="2400" dirty="0">
                <a:latin typeface="HelloAsparagus" panose="02000603000000000000" pitchFamily="2" charset="0"/>
                <a:ea typeface="HelloAsparagus" panose="02000603000000000000" pitchFamily="2" charset="0"/>
                <a:hlinkClick r:id="rId2"/>
              </a:rPr>
              <a:t>http://mrsgarrisonenglish.weebly.com</a:t>
            </a:r>
            <a:r>
              <a:rPr lang="en-US" sz="2400" b="1" dirty="0" smtClean="0">
                <a:latin typeface="HelloAsparagus" panose="02000603000000000000" pitchFamily="2" charset="0"/>
                <a:ea typeface="HelloAsparagus" panose="02000603000000000000" pitchFamily="2" charset="0"/>
                <a:hlinkClick r:id="rId2"/>
              </a:rPr>
              <a:t>/</a:t>
            </a:r>
            <a:endParaRPr lang="en-US" sz="2400" b="1" dirty="0" smtClean="0">
              <a:latin typeface="HelloAsparagus" panose="02000603000000000000" pitchFamily="2" charset="0"/>
              <a:ea typeface="HelloAsparagus" panose="02000603000000000000" pitchFamily="2" charset="0"/>
            </a:endParaRPr>
          </a:p>
          <a:p>
            <a:pPr marL="0" indent="0">
              <a:buNone/>
            </a:pPr>
            <a:endParaRPr lang="en-US" sz="2400" dirty="0">
              <a:latin typeface="HelloAsparagus" panose="02000603000000000000" pitchFamily="2" charset="0"/>
              <a:ea typeface="HelloAsparagus" panose="02000603000000000000" pitchFamily="2" charset="0"/>
            </a:endParaRPr>
          </a:p>
          <a:p>
            <a:r>
              <a:rPr lang="en-US" sz="2400" dirty="0">
                <a:latin typeface="HelloAsparagus" panose="02000603000000000000" pitchFamily="2" charset="0"/>
                <a:ea typeface="HelloAsparagus" panose="02000603000000000000" pitchFamily="2" charset="0"/>
              </a:rPr>
              <a:t>Please use this tool as a </a:t>
            </a:r>
            <a:r>
              <a:rPr lang="en-US" sz="2400" b="1" i="1" dirty="0">
                <a:latin typeface="HelloAsparagus" panose="02000603000000000000" pitchFamily="2" charset="0"/>
                <a:ea typeface="HelloAsparagus" panose="02000603000000000000" pitchFamily="2" charset="0"/>
              </a:rPr>
              <a:t>SUPPLEMENT </a:t>
            </a:r>
            <a:r>
              <a:rPr lang="en-US" sz="2400" dirty="0">
                <a:latin typeface="HelloAsparagus" panose="02000603000000000000" pitchFamily="2" charset="0"/>
                <a:ea typeface="HelloAsparagus" panose="02000603000000000000" pitchFamily="2" charset="0"/>
              </a:rPr>
              <a:t>to the student planner to keep up with your child’s assignments. Your child is responsible for writing down and keeping up with assignments. Please do not rely on the website alone for assignments because occasionally, I will be unable to post assignments on the website. The student planner should be the </a:t>
            </a:r>
            <a:r>
              <a:rPr lang="en-US" sz="2400" b="1" dirty="0">
                <a:latin typeface="HelloAsparagus" panose="02000603000000000000" pitchFamily="2" charset="0"/>
                <a:ea typeface="HelloAsparagus" panose="02000603000000000000" pitchFamily="2" charset="0"/>
              </a:rPr>
              <a:t>first</a:t>
            </a:r>
            <a:r>
              <a:rPr lang="en-US" sz="2400" dirty="0">
                <a:latin typeface="HelloAsparagus" panose="02000603000000000000" pitchFamily="2" charset="0"/>
                <a:ea typeface="HelloAsparagus" panose="02000603000000000000" pitchFamily="2" charset="0"/>
              </a:rPr>
              <a:t> means of keeping track of assignments. </a:t>
            </a:r>
          </a:p>
          <a:p>
            <a:endParaRPr lang="en-US" dirty="0"/>
          </a:p>
        </p:txBody>
      </p:sp>
    </p:spTree>
    <p:extLst>
      <p:ext uri="{BB962C8B-B14F-4D97-AF65-F5344CB8AC3E}">
        <p14:creationId xmlns:p14="http://schemas.microsoft.com/office/powerpoint/2010/main" val="27246607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4046" y="625938"/>
            <a:ext cx="8761413" cy="706964"/>
          </a:xfrm>
        </p:spPr>
        <p:txBody>
          <a:bodyPr/>
          <a:lstStyle/>
          <a:p>
            <a:pPr algn="ctr"/>
            <a:r>
              <a:rPr lang="en-US" sz="6000" b="1" dirty="0" smtClean="0">
                <a:latin typeface="HelloAsparagus" panose="02000603000000000000" pitchFamily="2" charset="0"/>
                <a:ea typeface="HelloAsparagus" panose="02000603000000000000" pitchFamily="2" charset="0"/>
              </a:rPr>
              <a:t>7</a:t>
            </a:r>
            <a:r>
              <a:rPr lang="en-US" sz="6000" b="1" baseline="30000" dirty="0" smtClean="0">
                <a:latin typeface="HelloAsparagus" panose="02000603000000000000" pitchFamily="2" charset="0"/>
                <a:ea typeface="HelloAsparagus" panose="02000603000000000000" pitchFamily="2" charset="0"/>
              </a:rPr>
              <a:t>th</a:t>
            </a:r>
            <a:r>
              <a:rPr lang="en-US" sz="6000" b="1" dirty="0" smtClean="0">
                <a:latin typeface="HelloAsparagus" panose="02000603000000000000" pitchFamily="2" charset="0"/>
                <a:ea typeface="HelloAsparagus" panose="02000603000000000000" pitchFamily="2" charset="0"/>
              </a:rPr>
              <a:t> Grade ELA Schedule </a:t>
            </a:r>
            <a:endParaRPr lang="en-US" sz="6000" b="1" dirty="0">
              <a:latin typeface="HelloAsparagus" panose="02000603000000000000" pitchFamily="2" charset="0"/>
              <a:ea typeface="HelloAsparagus" panose="02000603000000000000" pitchFamily="2"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37367798"/>
              </p:ext>
            </p:extLst>
          </p:nvPr>
        </p:nvGraphicFramePr>
        <p:xfrm>
          <a:off x="489398" y="1467808"/>
          <a:ext cx="11217499" cy="5376649"/>
        </p:xfrm>
        <a:graphic>
          <a:graphicData uri="http://schemas.openxmlformats.org/drawingml/2006/table">
            <a:tbl>
              <a:tblPr firstRow="1" firstCol="1" bandRow="1">
                <a:tableStyleId>{5C22544A-7EE6-4342-B048-85BDC9FD1C3A}</a:tableStyleId>
              </a:tblPr>
              <a:tblGrid>
                <a:gridCol w="1698489"/>
                <a:gridCol w="2333090"/>
                <a:gridCol w="2333090"/>
                <a:gridCol w="2426415"/>
                <a:gridCol w="2426415"/>
              </a:tblGrid>
              <a:tr h="205602">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454" marR="49454" marT="0" marB="0"/>
                </a:tc>
                <a:tc>
                  <a:txBody>
                    <a:bodyPr/>
                    <a:lstStyle/>
                    <a:p>
                      <a:pPr marL="0" marR="0" algn="ctr">
                        <a:lnSpc>
                          <a:spcPct val="107000"/>
                        </a:lnSpc>
                        <a:spcBef>
                          <a:spcPts val="0"/>
                        </a:spcBef>
                        <a:spcAft>
                          <a:spcPts val="0"/>
                        </a:spcAft>
                      </a:pPr>
                      <a:r>
                        <a:rPr lang="en-US" sz="1200" dirty="0">
                          <a:effectLst/>
                        </a:rPr>
                        <a:t>1</a:t>
                      </a:r>
                      <a:r>
                        <a:rPr lang="en-US" sz="1200" baseline="30000" dirty="0">
                          <a:effectLst/>
                        </a:rPr>
                        <a:t>st</a:t>
                      </a:r>
                      <a:r>
                        <a:rPr lang="en-US" sz="1200" dirty="0">
                          <a:effectLst/>
                        </a:rPr>
                        <a:t> quarter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454" marR="49454" marT="0" marB="0"/>
                </a:tc>
                <a:tc>
                  <a:txBody>
                    <a:bodyPr/>
                    <a:lstStyle/>
                    <a:p>
                      <a:pPr marL="0" marR="0" algn="ctr">
                        <a:lnSpc>
                          <a:spcPct val="107000"/>
                        </a:lnSpc>
                        <a:spcBef>
                          <a:spcPts val="0"/>
                        </a:spcBef>
                        <a:spcAft>
                          <a:spcPts val="0"/>
                        </a:spcAft>
                      </a:pPr>
                      <a:r>
                        <a:rPr lang="en-US" sz="1200">
                          <a:effectLst/>
                        </a:rPr>
                        <a:t>2</a:t>
                      </a:r>
                      <a:r>
                        <a:rPr lang="en-US" sz="1200" baseline="30000">
                          <a:effectLst/>
                        </a:rPr>
                        <a:t>nd</a:t>
                      </a:r>
                      <a:r>
                        <a:rPr lang="en-US" sz="1200">
                          <a:effectLst/>
                        </a:rPr>
                        <a:t> quarter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454" marR="49454" marT="0" marB="0"/>
                </a:tc>
                <a:tc>
                  <a:txBody>
                    <a:bodyPr/>
                    <a:lstStyle/>
                    <a:p>
                      <a:pPr marL="0" marR="0" algn="ctr">
                        <a:lnSpc>
                          <a:spcPct val="107000"/>
                        </a:lnSpc>
                        <a:spcBef>
                          <a:spcPts val="0"/>
                        </a:spcBef>
                        <a:spcAft>
                          <a:spcPts val="0"/>
                        </a:spcAft>
                      </a:pPr>
                      <a:r>
                        <a:rPr lang="en-US" sz="1200">
                          <a:effectLst/>
                        </a:rPr>
                        <a:t>3</a:t>
                      </a:r>
                      <a:r>
                        <a:rPr lang="en-US" sz="1200" baseline="30000">
                          <a:effectLst/>
                        </a:rPr>
                        <a:t>rd</a:t>
                      </a:r>
                      <a:r>
                        <a:rPr lang="en-US" sz="1200">
                          <a:effectLst/>
                        </a:rPr>
                        <a:t> quarter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454" marR="49454" marT="0" marB="0"/>
                </a:tc>
                <a:tc>
                  <a:txBody>
                    <a:bodyPr/>
                    <a:lstStyle/>
                    <a:p>
                      <a:pPr marL="0" marR="0" algn="ctr">
                        <a:lnSpc>
                          <a:spcPct val="107000"/>
                        </a:lnSpc>
                        <a:spcBef>
                          <a:spcPts val="0"/>
                        </a:spcBef>
                        <a:spcAft>
                          <a:spcPts val="0"/>
                        </a:spcAft>
                      </a:pPr>
                      <a:r>
                        <a:rPr lang="en-US" sz="1200" dirty="0">
                          <a:effectLst/>
                        </a:rPr>
                        <a:t>4</a:t>
                      </a:r>
                      <a:r>
                        <a:rPr lang="en-US" sz="1200" baseline="30000" dirty="0">
                          <a:effectLst/>
                        </a:rPr>
                        <a:t>th</a:t>
                      </a:r>
                      <a:r>
                        <a:rPr lang="en-US" sz="1200" dirty="0">
                          <a:effectLst/>
                        </a:rPr>
                        <a:t> quarter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454" marR="49454" marT="0" marB="0"/>
                </a:tc>
              </a:tr>
              <a:tr h="1834666">
                <a:tc>
                  <a:txBody>
                    <a:bodyPr/>
                    <a:lstStyle/>
                    <a:p>
                      <a:pPr marL="0" marR="0">
                        <a:lnSpc>
                          <a:spcPct val="107000"/>
                        </a:lnSpc>
                        <a:spcBef>
                          <a:spcPts val="0"/>
                        </a:spcBef>
                        <a:spcAft>
                          <a:spcPts val="0"/>
                        </a:spcAft>
                      </a:pPr>
                      <a:r>
                        <a:rPr lang="en-US" sz="1200">
                          <a:effectLst/>
                        </a:rPr>
                        <a:t>Literature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454" marR="49454" marT="0" marB="0"/>
                </a:tc>
                <a:tc>
                  <a:txBody>
                    <a:bodyPr/>
                    <a:lstStyle/>
                    <a:p>
                      <a:pPr marL="0" marR="0">
                        <a:lnSpc>
                          <a:spcPct val="107000"/>
                        </a:lnSpc>
                        <a:spcBef>
                          <a:spcPts val="0"/>
                        </a:spcBef>
                        <a:spcAft>
                          <a:spcPts val="0"/>
                        </a:spcAft>
                      </a:pPr>
                      <a:r>
                        <a:rPr lang="en-US" sz="1200" dirty="0">
                          <a:effectLst/>
                        </a:rPr>
                        <a:t>Summer Reading: Hatchet</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Survival Unit </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Unit Test </a:t>
                      </a:r>
                    </a:p>
                    <a:p>
                      <a:pPr marL="0" marR="0">
                        <a:lnSpc>
                          <a:spcPct val="107000"/>
                        </a:lnSpc>
                        <a:spcBef>
                          <a:spcPts val="0"/>
                        </a:spcBef>
                        <a:spcAft>
                          <a:spcPts val="0"/>
                        </a:spcAft>
                      </a:pPr>
                      <a:r>
                        <a:rPr lang="en-US" sz="1200" dirty="0">
                          <a:effectLst/>
                        </a:rPr>
                        <a:t>Short Stories </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“Rogue Wave”</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“The Lottery”</a:t>
                      </a:r>
                    </a:p>
                    <a:p>
                      <a:pPr marL="0" marR="0">
                        <a:lnSpc>
                          <a:spcPct val="107000"/>
                        </a:lnSpc>
                        <a:spcBef>
                          <a:spcPts val="0"/>
                        </a:spcBef>
                        <a:spcAft>
                          <a:spcPts val="0"/>
                        </a:spcAft>
                      </a:pPr>
                      <a:r>
                        <a:rPr lang="en-US" sz="1200" dirty="0">
                          <a:effectLst/>
                        </a:rPr>
                        <a:t>Literary Terms </a:t>
                      </a:r>
                    </a:p>
                    <a:p>
                      <a:pPr marL="0" marR="0">
                        <a:lnSpc>
                          <a:spcPct val="107000"/>
                        </a:lnSpc>
                        <a:spcBef>
                          <a:spcPts val="0"/>
                        </a:spcBef>
                        <a:spcAft>
                          <a:spcPts val="0"/>
                        </a:spcAft>
                      </a:pPr>
                      <a:r>
                        <a:rPr lang="en-US" sz="1200" dirty="0">
                          <a:effectLst/>
                        </a:rPr>
                        <a:t>Figurative Language review </a:t>
                      </a:r>
                    </a:p>
                    <a:p>
                      <a:pPr marL="0" marR="0">
                        <a:lnSpc>
                          <a:spcPct val="107000"/>
                        </a:lnSpc>
                        <a:spcBef>
                          <a:spcPts val="0"/>
                        </a:spcBef>
                        <a:spcAft>
                          <a:spcPts val="0"/>
                        </a:spcAft>
                      </a:pPr>
                      <a:r>
                        <a:rPr lang="en-US" sz="1200" dirty="0">
                          <a:effectLst/>
                        </a:rPr>
                        <a:t>Reading RIOT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454" marR="49454" marT="0" marB="0"/>
                </a:tc>
                <a:tc>
                  <a:txBody>
                    <a:bodyPr/>
                    <a:lstStyle/>
                    <a:p>
                      <a:pPr marL="0" marR="0">
                        <a:lnSpc>
                          <a:spcPct val="107000"/>
                        </a:lnSpc>
                        <a:spcBef>
                          <a:spcPts val="0"/>
                        </a:spcBef>
                        <a:spcAft>
                          <a:spcPts val="0"/>
                        </a:spcAft>
                      </a:pPr>
                      <a:r>
                        <a:rPr lang="en-US" sz="1200" dirty="0">
                          <a:effectLst/>
                        </a:rPr>
                        <a:t>Drama </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Elements of drama </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Monsters are Due on Maple Street</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Charles Dickens background information </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A Christmas Carol play </a:t>
                      </a:r>
                    </a:p>
                    <a:p>
                      <a:pPr marL="0" marR="0">
                        <a:lnSpc>
                          <a:spcPct val="107000"/>
                        </a:lnSpc>
                        <a:spcBef>
                          <a:spcPts val="0"/>
                        </a:spcBef>
                        <a:spcAft>
                          <a:spcPts val="0"/>
                        </a:spcAft>
                      </a:pPr>
                      <a:r>
                        <a:rPr lang="en-US" sz="1200" dirty="0">
                          <a:effectLst/>
                        </a:rPr>
                        <a:t>Reading RIOT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454" marR="49454" marT="0" marB="0"/>
                </a:tc>
                <a:tc>
                  <a:txBody>
                    <a:bodyPr/>
                    <a:lstStyle/>
                    <a:p>
                      <a:pPr marL="0" marR="0">
                        <a:lnSpc>
                          <a:spcPct val="107000"/>
                        </a:lnSpc>
                        <a:spcBef>
                          <a:spcPts val="0"/>
                        </a:spcBef>
                        <a:spcAft>
                          <a:spcPts val="0"/>
                        </a:spcAft>
                      </a:pPr>
                      <a:r>
                        <a:rPr lang="en-US" sz="1200" dirty="0">
                          <a:effectLst/>
                        </a:rPr>
                        <a:t>Novel Study: The Outsiders by S.E. Hinton</a:t>
                      </a:r>
                    </a:p>
                    <a:p>
                      <a:pPr marL="0" marR="0">
                        <a:lnSpc>
                          <a:spcPct val="107000"/>
                        </a:lnSpc>
                        <a:spcBef>
                          <a:spcPts val="0"/>
                        </a:spcBef>
                        <a:spcAft>
                          <a:spcPts val="0"/>
                        </a:spcAft>
                      </a:pPr>
                      <a:r>
                        <a:rPr lang="en-US" sz="1200" dirty="0">
                          <a:effectLst/>
                        </a:rPr>
                        <a:t>Literary Elements </a:t>
                      </a:r>
                    </a:p>
                    <a:p>
                      <a:pPr marL="0" marR="0">
                        <a:lnSpc>
                          <a:spcPct val="107000"/>
                        </a:lnSpc>
                        <a:spcBef>
                          <a:spcPts val="0"/>
                        </a:spcBef>
                        <a:spcAft>
                          <a:spcPts val="0"/>
                        </a:spcAft>
                      </a:pPr>
                      <a:r>
                        <a:rPr lang="en-US" sz="1200" dirty="0">
                          <a:effectLst/>
                        </a:rPr>
                        <a:t>Research </a:t>
                      </a:r>
                    </a:p>
                    <a:p>
                      <a:pPr marL="0" marR="0">
                        <a:lnSpc>
                          <a:spcPct val="107000"/>
                        </a:lnSpc>
                        <a:spcBef>
                          <a:spcPts val="0"/>
                        </a:spcBef>
                        <a:spcAft>
                          <a:spcPts val="0"/>
                        </a:spcAft>
                      </a:pPr>
                      <a:r>
                        <a:rPr lang="en-US" sz="1200" dirty="0">
                          <a:effectLst/>
                        </a:rPr>
                        <a:t>Nonfiction</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Elements of Nonfiction </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Informational text features </a:t>
                      </a:r>
                    </a:p>
                    <a:p>
                      <a:pPr marL="0" marR="0">
                        <a:lnSpc>
                          <a:spcPct val="107000"/>
                        </a:lnSpc>
                        <a:spcBef>
                          <a:spcPts val="0"/>
                        </a:spcBef>
                        <a:spcAft>
                          <a:spcPts val="0"/>
                        </a:spcAft>
                      </a:pPr>
                      <a:r>
                        <a:rPr lang="en-US" sz="1200" dirty="0">
                          <a:effectLst/>
                        </a:rPr>
                        <a:t>Reading RIOT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454" marR="49454" marT="0" marB="0"/>
                </a:tc>
                <a:tc>
                  <a:txBody>
                    <a:bodyPr/>
                    <a:lstStyle/>
                    <a:p>
                      <a:pPr marL="0" marR="0">
                        <a:lnSpc>
                          <a:spcPct val="107000"/>
                        </a:lnSpc>
                        <a:spcBef>
                          <a:spcPts val="0"/>
                        </a:spcBef>
                        <a:spcAft>
                          <a:spcPts val="0"/>
                        </a:spcAft>
                      </a:pPr>
                      <a:r>
                        <a:rPr lang="en-US" sz="1200" dirty="0">
                          <a:effectLst/>
                        </a:rPr>
                        <a:t>Novel Study </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The Giver</a:t>
                      </a:r>
                    </a:p>
                    <a:p>
                      <a:pPr marL="0" marR="0">
                        <a:lnSpc>
                          <a:spcPct val="107000"/>
                        </a:lnSpc>
                        <a:spcBef>
                          <a:spcPts val="0"/>
                        </a:spcBef>
                        <a:spcAft>
                          <a:spcPts val="0"/>
                        </a:spcAft>
                      </a:pPr>
                      <a:r>
                        <a:rPr lang="en-US" sz="1200" dirty="0">
                          <a:effectLst/>
                        </a:rPr>
                        <a:t>Literary Elements </a:t>
                      </a:r>
                    </a:p>
                    <a:p>
                      <a:pPr marL="0" marR="0">
                        <a:lnSpc>
                          <a:spcPct val="107000"/>
                        </a:lnSpc>
                        <a:spcBef>
                          <a:spcPts val="0"/>
                        </a:spcBef>
                        <a:spcAft>
                          <a:spcPts val="0"/>
                        </a:spcAft>
                      </a:pPr>
                      <a:r>
                        <a:rPr lang="en-US" sz="1200" dirty="0">
                          <a:effectLst/>
                        </a:rPr>
                        <a:t>Poetry </a:t>
                      </a:r>
                    </a:p>
                    <a:p>
                      <a:pPr marL="0" marR="0">
                        <a:lnSpc>
                          <a:spcPct val="107000"/>
                        </a:lnSpc>
                        <a:spcBef>
                          <a:spcPts val="0"/>
                        </a:spcBef>
                        <a:spcAft>
                          <a:spcPts val="0"/>
                        </a:spcAft>
                      </a:pPr>
                      <a:r>
                        <a:rPr lang="en-US" sz="1200" dirty="0">
                          <a:effectLst/>
                        </a:rPr>
                        <a:t>Standardized state test review </a:t>
                      </a:r>
                    </a:p>
                    <a:p>
                      <a:pPr marL="0" marR="0">
                        <a:lnSpc>
                          <a:spcPct val="107000"/>
                        </a:lnSpc>
                        <a:spcBef>
                          <a:spcPts val="0"/>
                        </a:spcBef>
                        <a:spcAft>
                          <a:spcPts val="0"/>
                        </a:spcAft>
                      </a:pPr>
                      <a:r>
                        <a:rPr lang="en-US" sz="1200" dirty="0">
                          <a:effectLst/>
                        </a:rPr>
                        <a:t>Reading RIOT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454" marR="49454" marT="0" marB="0"/>
                </a:tc>
              </a:tr>
              <a:tr h="1411281">
                <a:tc>
                  <a:txBody>
                    <a:bodyPr/>
                    <a:lstStyle/>
                    <a:p>
                      <a:pPr marL="0" marR="0">
                        <a:lnSpc>
                          <a:spcPct val="107000"/>
                        </a:lnSpc>
                        <a:spcBef>
                          <a:spcPts val="0"/>
                        </a:spcBef>
                        <a:spcAft>
                          <a:spcPts val="0"/>
                        </a:spcAft>
                      </a:pPr>
                      <a:r>
                        <a:rPr lang="en-US" sz="1200">
                          <a:effectLst/>
                        </a:rPr>
                        <a:t>Writing</a:t>
                      </a:r>
                    </a:p>
                    <a:p>
                      <a:pPr marL="0" marR="0">
                        <a:lnSpc>
                          <a:spcPct val="107000"/>
                        </a:lnSpc>
                        <a:spcBef>
                          <a:spcPts val="0"/>
                        </a:spcBef>
                        <a:spcAft>
                          <a:spcPts val="0"/>
                        </a:spcAft>
                      </a:pPr>
                      <a:r>
                        <a:rPr lang="en-US" sz="1200">
                          <a:effectLst/>
                        </a:rPr>
                        <a:t> </a:t>
                      </a:r>
                    </a:p>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454" marR="49454" marT="0" marB="0"/>
                </a:tc>
                <a:tc>
                  <a:txBody>
                    <a:bodyPr/>
                    <a:lstStyle/>
                    <a:p>
                      <a:pPr marL="0" marR="0">
                        <a:lnSpc>
                          <a:spcPct val="107000"/>
                        </a:lnSpc>
                        <a:spcBef>
                          <a:spcPts val="0"/>
                        </a:spcBef>
                        <a:spcAft>
                          <a:spcPts val="0"/>
                        </a:spcAft>
                      </a:pPr>
                      <a:r>
                        <a:rPr lang="en-US" sz="1200">
                          <a:effectLst/>
                        </a:rPr>
                        <a:t>Writing 101</a:t>
                      </a:r>
                    </a:p>
                    <a:p>
                      <a:pPr marL="342900" marR="0" lvl="0" indent="-342900">
                        <a:lnSpc>
                          <a:spcPct val="107000"/>
                        </a:lnSpc>
                        <a:spcBef>
                          <a:spcPts val="0"/>
                        </a:spcBef>
                        <a:spcAft>
                          <a:spcPts val="0"/>
                        </a:spcAft>
                        <a:buFont typeface="Symbol" panose="05050102010706020507" pitchFamily="18" charset="2"/>
                        <a:buChar char=""/>
                      </a:pPr>
                      <a:r>
                        <a:rPr lang="en-US" sz="1200">
                          <a:effectLst/>
                        </a:rPr>
                        <a:t>The writing process</a:t>
                      </a:r>
                    </a:p>
                    <a:p>
                      <a:pPr marL="342900" marR="0" lvl="0" indent="-342900">
                        <a:lnSpc>
                          <a:spcPct val="107000"/>
                        </a:lnSpc>
                        <a:spcBef>
                          <a:spcPts val="0"/>
                        </a:spcBef>
                        <a:spcAft>
                          <a:spcPts val="0"/>
                        </a:spcAft>
                        <a:buFont typeface="Symbol" panose="05050102010706020507" pitchFamily="18" charset="2"/>
                        <a:buChar char=""/>
                      </a:pPr>
                      <a:r>
                        <a:rPr lang="en-US" sz="1200">
                          <a:effectLst/>
                        </a:rPr>
                        <a:t>Structure and organization </a:t>
                      </a:r>
                    </a:p>
                    <a:p>
                      <a:pPr marL="0" marR="0">
                        <a:lnSpc>
                          <a:spcPct val="107000"/>
                        </a:lnSpc>
                        <a:spcBef>
                          <a:spcPts val="0"/>
                        </a:spcBef>
                        <a:spcAft>
                          <a:spcPts val="0"/>
                        </a:spcAft>
                      </a:pPr>
                      <a:r>
                        <a:rPr lang="en-US" sz="1200">
                          <a:effectLst/>
                        </a:rPr>
                        <a:t>Business Letter </a:t>
                      </a:r>
                    </a:p>
                    <a:p>
                      <a:pPr marL="0" marR="0">
                        <a:lnSpc>
                          <a:spcPct val="107000"/>
                        </a:lnSpc>
                        <a:spcBef>
                          <a:spcPts val="0"/>
                        </a:spcBef>
                        <a:spcAft>
                          <a:spcPts val="0"/>
                        </a:spcAft>
                      </a:pPr>
                      <a:r>
                        <a:rPr lang="en-US" sz="1200">
                          <a:effectLst/>
                        </a:rPr>
                        <a:t>Journal Writing </a:t>
                      </a:r>
                    </a:p>
                    <a:p>
                      <a:pPr marL="0" marR="0">
                        <a:lnSpc>
                          <a:spcPct val="107000"/>
                        </a:lnSpc>
                        <a:spcBef>
                          <a:spcPts val="0"/>
                        </a:spcBef>
                        <a:spcAft>
                          <a:spcPts val="0"/>
                        </a:spcAft>
                      </a:pPr>
                      <a:r>
                        <a:rPr lang="en-US" sz="1200">
                          <a:effectLst/>
                        </a:rPr>
                        <a:t>Weekly writing assignments </a:t>
                      </a:r>
                    </a:p>
                    <a:p>
                      <a:pPr marL="0" marR="0">
                        <a:lnSpc>
                          <a:spcPct val="107000"/>
                        </a:lnSpc>
                        <a:spcBef>
                          <a:spcPts val="0"/>
                        </a:spcBef>
                        <a:spcAft>
                          <a:spcPts val="0"/>
                        </a:spcAft>
                      </a:pPr>
                      <a:r>
                        <a:rPr lang="en-US" sz="1200">
                          <a:effectLst/>
                        </a:rPr>
                        <a:t>Plagiarism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454" marR="49454" marT="0" marB="0"/>
                </a:tc>
                <a:tc>
                  <a:txBody>
                    <a:bodyPr/>
                    <a:lstStyle/>
                    <a:p>
                      <a:pPr marL="0" marR="0">
                        <a:lnSpc>
                          <a:spcPct val="107000"/>
                        </a:lnSpc>
                        <a:spcBef>
                          <a:spcPts val="0"/>
                        </a:spcBef>
                        <a:spcAft>
                          <a:spcPts val="0"/>
                        </a:spcAft>
                      </a:pPr>
                      <a:r>
                        <a:rPr lang="en-US" sz="1200">
                          <a:effectLst/>
                        </a:rPr>
                        <a:t>Ongoing writing instruction </a:t>
                      </a:r>
                    </a:p>
                    <a:p>
                      <a:pPr marL="0" marR="0">
                        <a:lnSpc>
                          <a:spcPct val="107000"/>
                        </a:lnSpc>
                        <a:spcBef>
                          <a:spcPts val="0"/>
                        </a:spcBef>
                        <a:spcAft>
                          <a:spcPts val="0"/>
                        </a:spcAft>
                      </a:pPr>
                      <a:r>
                        <a:rPr lang="en-US" sz="1200">
                          <a:effectLst/>
                        </a:rPr>
                        <a:t>Narrative Writing </a:t>
                      </a:r>
                    </a:p>
                    <a:p>
                      <a:pPr marL="0" marR="0">
                        <a:lnSpc>
                          <a:spcPct val="107000"/>
                        </a:lnSpc>
                        <a:spcBef>
                          <a:spcPts val="0"/>
                        </a:spcBef>
                        <a:spcAft>
                          <a:spcPts val="0"/>
                        </a:spcAft>
                      </a:pPr>
                      <a:r>
                        <a:rPr lang="en-US" sz="1200">
                          <a:effectLst/>
                        </a:rPr>
                        <a:t>Journal responses</a:t>
                      </a:r>
                    </a:p>
                    <a:p>
                      <a:pPr marL="0" marR="0">
                        <a:lnSpc>
                          <a:spcPct val="107000"/>
                        </a:lnSpc>
                        <a:spcBef>
                          <a:spcPts val="0"/>
                        </a:spcBef>
                        <a:spcAft>
                          <a:spcPts val="0"/>
                        </a:spcAft>
                      </a:pPr>
                      <a:r>
                        <a:rPr lang="en-US" sz="1200">
                          <a:effectLst/>
                        </a:rPr>
                        <a:t>Weekly writing assignments </a:t>
                      </a:r>
                    </a:p>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454" marR="49454" marT="0" marB="0"/>
                </a:tc>
                <a:tc>
                  <a:txBody>
                    <a:bodyPr/>
                    <a:lstStyle/>
                    <a:p>
                      <a:pPr marL="0" marR="0">
                        <a:lnSpc>
                          <a:spcPct val="107000"/>
                        </a:lnSpc>
                        <a:spcBef>
                          <a:spcPts val="0"/>
                        </a:spcBef>
                        <a:spcAft>
                          <a:spcPts val="0"/>
                        </a:spcAft>
                      </a:pPr>
                      <a:r>
                        <a:rPr lang="en-US" sz="1200">
                          <a:effectLst/>
                        </a:rPr>
                        <a:t>Ongoing writing </a:t>
                      </a:r>
                    </a:p>
                    <a:p>
                      <a:pPr marL="0" marR="0">
                        <a:lnSpc>
                          <a:spcPct val="107000"/>
                        </a:lnSpc>
                        <a:spcBef>
                          <a:spcPts val="0"/>
                        </a:spcBef>
                        <a:spcAft>
                          <a:spcPts val="0"/>
                        </a:spcAft>
                      </a:pPr>
                      <a:r>
                        <a:rPr lang="en-US" sz="1200">
                          <a:effectLst/>
                        </a:rPr>
                        <a:t>Literary Analysis </a:t>
                      </a:r>
                    </a:p>
                    <a:p>
                      <a:pPr marL="0" marR="0">
                        <a:lnSpc>
                          <a:spcPct val="107000"/>
                        </a:lnSpc>
                        <a:spcBef>
                          <a:spcPts val="0"/>
                        </a:spcBef>
                        <a:spcAft>
                          <a:spcPts val="0"/>
                        </a:spcAft>
                      </a:pPr>
                      <a:r>
                        <a:rPr lang="en-US" sz="1200">
                          <a:effectLst/>
                        </a:rPr>
                        <a:t>Research</a:t>
                      </a:r>
                    </a:p>
                    <a:p>
                      <a:pPr marL="0" marR="0">
                        <a:lnSpc>
                          <a:spcPct val="107000"/>
                        </a:lnSpc>
                        <a:spcBef>
                          <a:spcPts val="0"/>
                        </a:spcBef>
                        <a:spcAft>
                          <a:spcPts val="0"/>
                        </a:spcAft>
                      </a:pPr>
                      <a:r>
                        <a:rPr lang="en-US" sz="1200">
                          <a:effectLst/>
                        </a:rPr>
                        <a:t>Argumentative writing </a:t>
                      </a:r>
                    </a:p>
                    <a:p>
                      <a:pPr marL="0" marR="0">
                        <a:lnSpc>
                          <a:spcPct val="107000"/>
                        </a:lnSpc>
                        <a:spcBef>
                          <a:spcPts val="0"/>
                        </a:spcBef>
                        <a:spcAft>
                          <a:spcPts val="0"/>
                        </a:spcAft>
                      </a:pPr>
                      <a:r>
                        <a:rPr lang="en-US" sz="1200">
                          <a:effectLst/>
                        </a:rPr>
                        <a:t>Plagiarism review </a:t>
                      </a:r>
                    </a:p>
                    <a:p>
                      <a:pPr marL="0" marR="0">
                        <a:lnSpc>
                          <a:spcPct val="107000"/>
                        </a:lnSpc>
                        <a:spcBef>
                          <a:spcPts val="0"/>
                        </a:spcBef>
                        <a:spcAft>
                          <a:spcPts val="0"/>
                        </a:spcAft>
                      </a:pPr>
                      <a:r>
                        <a:rPr lang="en-US" sz="1200">
                          <a:effectLst/>
                        </a:rPr>
                        <a:t>Journal responses </a:t>
                      </a:r>
                    </a:p>
                    <a:p>
                      <a:pPr marL="0" marR="0">
                        <a:lnSpc>
                          <a:spcPct val="107000"/>
                        </a:lnSpc>
                        <a:spcBef>
                          <a:spcPts val="0"/>
                        </a:spcBef>
                        <a:spcAft>
                          <a:spcPts val="0"/>
                        </a:spcAft>
                      </a:pPr>
                      <a:r>
                        <a:rPr lang="en-US" sz="1200">
                          <a:effectLst/>
                        </a:rPr>
                        <a:t>Weekly writing assignments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454" marR="49454" marT="0" marB="0"/>
                </a:tc>
                <a:tc>
                  <a:txBody>
                    <a:bodyPr/>
                    <a:lstStyle/>
                    <a:p>
                      <a:pPr marL="0" marR="0">
                        <a:lnSpc>
                          <a:spcPct val="107000"/>
                        </a:lnSpc>
                        <a:spcBef>
                          <a:spcPts val="0"/>
                        </a:spcBef>
                        <a:spcAft>
                          <a:spcPts val="0"/>
                        </a:spcAft>
                      </a:pPr>
                      <a:r>
                        <a:rPr lang="en-US" sz="1200">
                          <a:effectLst/>
                        </a:rPr>
                        <a:t>Ongoing writing instruction </a:t>
                      </a:r>
                    </a:p>
                    <a:p>
                      <a:pPr marL="0" marR="0">
                        <a:lnSpc>
                          <a:spcPct val="107000"/>
                        </a:lnSpc>
                        <a:spcBef>
                          <a:spcPts val="0"/>
                        </a:spcBef>
                        <a:spcAft>
                          <a:spcPts val="0"/>
                        </a:spcAft>
                      </a:pPr>
                      <a:r>
                        <a:rPr lang="en-US" sz="1200">
                          <a:effectLst/>
                        </a:rPr>
                        <a:t>Literary Analysis </a:t>
                      </a:r>
                    </a:p>
                    <a:p>
                      <a:pPr marL="0" marR="0">
                        <a:lnSpc>
                          <a:spcPct val="107000"/>
                        </a:lnSpc>
                        <a:spcBef>
                          <a:spcPts val="0"/>
                        </a:spcBef>
                        <a:spcAft>
                          <a:spcPts val="0"/>
                        </a:spcAft>
                      </a:pPr>
                      <a:r>
                        <a:rPr lang="en-US" sz="1200">
                          <a:effectLst/>
                        </a:rPr>
                        <a:t>Poetry portfolio </a:t>
                      </a:r>
                    </a:p>
                    <a:p>
                      <a:pPr marL="0" marR="0">
                        <a:lnSpc>
                          <a:spcPct val="107000"/>
                        </a:lnSpc>
                        <a:spcBef>
                          <a:spcPts val="0"/>
                        </a:spcBef>
                        <a:spcAft>
                          <a:spcPts val="0"/>
                        </a:spcAft>
                      </a:pPr>
                      <a:r>
                        <a:rPr lang="en-US" sz="1200">
                          <a:effectLst/>
                        </a:rPr>
                        <a:t>Journal responses </a:t>
                      </a:r>
                    </a:p>
                    <a:p>
                      <a:pPr marL="0" marR="0">
                        <a:lnSpc>
                          <a:spcPct val="107000"/>
                        </a:lnSpc>
                        <a:spcBef>
                          <a:spcPts val="0"/>
                        </a:spcBef>
                        <a:spcAft>
                          <a:spcPts val="0"/>
                        </a:spcAft>
                      </a:pPr>
                      <a:r>
                        <a:rPr lang="en-US" sz="1200">
                          <a:effectLst/>
                        </a:rPr>
                        <a:t>Weekly writing assignments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454" marR="49454" marT="0" marB="0"/>
                </a:tc>
              </a:tr>
              <a:tr h="705641">
                <a:tc>
                  <a:txBody>
                    <a:bodyPr/>
                    <a:lstStyle/>
                    <a:p>
                      <a:pPr marL="0" marR="0">
                        <a:lnSpc>
                          <a:spcPct val="107000"/>
                        </a:lnSpc>
                        <a:spcBef>
                          <a:spcPts val="0"/>
                        </a:spcBef>
                        <a:spcAft>
                          <a:spcPts val="0"/>
                        </a:spcAft>
                      </a:pPr>
                      <a:r>
                        <a:rPr lang="en-US" sz="1200">
                          <a:effectLst/>
                        </a:rPr>
                        <a:t>Vocabulary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454" marR="49454" marT="0" marB="0"/>
                </a:tc>
                <a:tc>
                  <a:txBody>
                    <a:bodyPr/>
                    <a:lstStyle/>
                    <a:p>
                      <a:pPr marL="0" marR="0">
                        <a:lnSpc>
                          <a:spcPct val="107000"/>
                        </a:lnSpc>
                        <a:spcBef>
                          <a:spcPts val="0"/>
                        </a:spcBef>
                        <a:spcAft>
                          <a:spcPts val="0"/>
                        </a:spcAft>
                      </a:pPr>
                      <a:r>
                        <a:rPr lang="en-US" sz="1200">
                          <a:effectLst/>
                        </a:rPr>
                        <a:t>Literature based vocabulary </a:t>
                      </a:r>
                    </a:p>
                    <a:p>
                      <a:pPr marL="0" marR="0">
                        <a:lnSpc>
                          <a:spcPct val="107000"/>
                        </a:lnSpc>
                        <a:spcBef>
                          <a:spcPts val="0"/>
                        </a:spcBef>
                        <a:spcAft>
                          <a:spcPts val="0"/>
                        </a:spcAft>
                      </a:pPr>
                      <a:r>
                        <a:rPr lang="en-US" sz="1200">
                          <a:effectLst/>
                        </a:rPr>
                        <a:t>Context clues </a:t>
                      </a:r>
                    </a:p>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454" marR="49454" marT="0" marB="0"/>
                </a:tc>
                <a:tc>
                  <a:txBody>
                    <a:bodyPr/>
                    <a:lstStyle/>
                    <a:p>
                      <a:pPr marL="0" marR="0">
                        <a:lnSpc>
                          <a:spcPct val="107000"/>
                        </a:lnSpc>
                        <a:spcBef>
                          <a:spcPts val="0"/>
                        </a:spcBef>
                        <a:spcAft>
                          <a:spcPts val="0"/>
                        </a:spcAft>
                      </a:pPr>
                      <a:r>
                        <a:rPr lang="en-US" sz="1200">
                          <a:effectLst/>
                        </a:rPr>
                        <a:t>Literature based vocabulary</a:t>
                      </a:r>
                    </a:p>
                    <a:p>
                      <a:pPr marL="0" marR="0">
                        <a:lnSpc>
                          <a:spcPct val="107000"/>
                        </a:lnSpc>
                        <a:spcBef>
                          <a:spcPts val="0"/>
                        </a:spcBef>
                        <a:spcAft>
                          <a:spcPts val="0"/>
                        </a:spcAft>
                      </a:pPr>
                      <a:r>
                        <a:rPr lang="en-US" sz="1200">
                          <a:effectLst/>
                        </a:rPr>
                        <a:t>Context clues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454" marR="49454" marT="0" marB="0"/>
                </a:tc>
                <a:tc>
                  <a:txBody>
                    <a:bodyPr/>
                    <a:lstStyle/>
                    <a:p>
                      <a:pPr marL="0" marR="0">
                        <a:lnSpc>
                          <a:spcPct val="107000"/>
                        </a:lnSpc>
                        <a:spcBef>
                          <a:spcPts val="0"/>
                        </a:spcBef>
                        <a:spcAft>
                          <a:spcPts val="0"/>
                        </a:spcAft>
                      </a:pPr>
                      <a:r>
                        <a:rPr lang="en-US" sz="1200">
                          <a:effectLst/>
                        </a:rPr>
                        <a:t>Literature based vocabulary </a:t>
                      </a:r>
                    </a:p>
                    <a:p>
                      <a:pPr marL="0" marR="0">
                        <a:lnSpc>
                          <a:spcPct val="107000"/>
                        </a:lnSpc>
                        <a:spcBef>
                          <a:spcPts val="0"/>
                        </a:spcBef>
                        <a:spcAft>
                          <a:spcPts val="0"/>
                        </a:spcAft>
                      </a:pPr>
                      <a:r>
                        <a:rPr lang="en-US" sz="1200">
                          <a:effectLst/>
                        </a:rPr>
                        <a:t>Roots and stems </a:t>
                      </a:r>
                    </a:p>
                    <a:p>
                      <a:pPr marL="0" marR="0">
                        <a:lnSpc>
                          <a:spcPct val="107000"/>
                        </a:lnSpc>
                        <a:spcBef>
                          <a:spcPts val="0"/>
                        </a:spcBef>
                        <a:spcAft>
                          <a:spcPts val="0"/>
                        </a:spcAft>
                      </a:pPr>
                      <a:r>
                        <a:rPr lang="en-US" sz="1200">
                          <a:effectLst/>
                        </a:rPr>
                        <a:t>Context clues </a:t>
                      </a:r>
                    </a:p>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454" marR="49454" marT="0" marB="0"/>
                </a:tc>
                <a:tc>
                  <a:txBody>
                    <a:bodyPr/>
                    <a:lstStyle/>
                    <a:p>
                      <a:pPr marL="0" marR="0">
                        <a:lnSpc>
                          <a:spcPct val="107000"/>
                        </a:lnSpc>
                        <a:spcBef>
                          <a:spcPts val="0"/>
                        </a:spcBef>
                        <a:spcAft>
                          <a:spcPts val="0"/>
                        </a:spcAft>
                      </a:pPr>
                      <a:r>
                        <a:rPr lang="en-US" sz="1200">
                          <a:effectLst/>
                        </a:rPr>
                        <a:t>Literature based vocabulary</a:t>
                      </a:r>
                    </a:p>
                    <a:p>
                      <a:pPr marL="0" marR="0">
                        <a:lnSpc>
                          <a:spcPct val="107000"/>
                        </a:lnSpc>
                        <a:spcBef>
                          <a:spcPts val="0"/>
                        </a:spcBef>
                        <a:spcAft>
                          <a:spcPts val="0"/>
                        </a:spcAft>
                      </a:pPr>
                      <a:r>
                        <a:rPr lang="en-US" sz="1200">
                          <a:effectLst/>
                        </a:rPr>
                        <a:t>Roots and stems </a:t>
                      </a:r>
                    </a:p>
                    <a:p>
                      <a:pPr marL="0" marR="0">
                        <a:lnSpc>
                          <a:spcPct val="107000"/>
                        </a:lnSpc>
                        <a:spcBef>
                          <a:spcPts val="0"/>
                        </a:spcBef>
                        <a:spcAft>
                          <a:spcPts val="0"/>
                        </a:spcAft>
                      </a:pPr>
                      <a:r>
                        <a:rPr lang="en-US" sz="1200">
                          <a:effectLst/>
                        </a:rPr>
                        <a:t>Context clues </a:t>
                      </a:r>
                    </a:p>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454" marR="49454" marT="0" marB="0"/>
                </a:tc>
              </a:tr>
              <a:tr h="987897">
                <a:tc>
                  <a:txBody>
                    <a:bodyPr/>
                    <a:lstStyle/>
                    <a:p>
                      <a:pPr marL="0" marR="0">
                        <a:lnSpc>
                          <a:spcPct val="107000"/>
                        </a:lnSpc>
                        <a:spcBef>
                          <a:spcPts val="0"/>
                        </a:spcBef>
                        <a:spcAft>
                          <a:spcPts val="0"/>
                        </a:spcAft>
                      </a:pPr>
                      <a:r>
                        <a:rPr lang="en-US" sz="1200">
                          <a:effectLst/>
                        </a:rPr>
                        <a:t>Grammar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454" marR="49454" marT="0" marB="0"/>
                </a:tc>
                <a:tc>
                  <a:txBody>
                    <a:bodyPr/>
                    <a:lstStyle/>
                    <a:p>
                      <a:pPr marL="0" marR="0">
                        <a:lnSpc>
                          <a:spcPct val="107000"/>
                        </a:lnSpc>
                        <a:spcBef>
                          <a:spcPts val="0"/>
                        </a:spcBef>
                        <a:spcAft>
                          <a:spcPts val="0"/>
                        </a:spcAft>
                      </a:pPr>
                      <a:r>
                        <a:rPr lang="en-US" sz="1200" dirty="0">
                          <a:effectLst/>
                        </a:rPr>
                        <a:t>Review from 6</a:t>
                      </a:r>
                      <a:r>
                        <a:rPr lang="en-US" sz="1200" baseline="30000" dirty="0">
                          <a:effectLst/>
                        </a:rPr>
                        <a:t>th</a:t>
                      </a:r>
                      <a:r>
                        <a:rPr lang="en-US" sz="1200" dirty="0">
                          <a:effectLst/>
                        </a:rPr>
                        <a:t> grade</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Parts of Speech </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Sentence structure </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Mechanics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454" marR="49454" marT="0" marB="0"/>
                </a:tc>
                <a:tc>
                  <a:txBody>
                    <a:bodyPr/>
                    <a:lstStyle/>
                    <a:p>
                      <a:pPr marL="0" marR="0">
                        <a:lnSpc>
                          <a:spcPct val="107000"/>
                        </a:lnSpc>
                        <a:spcBef>
                          <a:spcPts val="0"/>
                        </a:spcBef>
                        <a:spcAft>
                          <a:spcPts val="0"/>
                        </a:spcAft>
                      </a:pPr>
                      <a:r>
                        <a:rPr lang="en-US" sz="1200">
                          <a:effectLst/>
                        </a:rPr>
                        <a:t>Sentence Structure</a:t>
                      </a:r>
                    </a:p>
                    <a:p>
                      <a:pPr marL="342900" marR="0" lvl="0" indent="-342900">
                        <a:lnSpc>
                          <a:spcPct val="107000"/>
                        </a:lnSpc>
                        <a:spcBef>
                          <a:spcPts val="0"/>
                        </a:spcBef>
                        <a:spcAft>
                          <a:spcPts val="0"/>
                        </a:spcAft>
                        <a:buFont typeface="Symbol" panose="05050102010706020507" pitchFamily="18" charset="2"/>
                        <a:buChar char=""/>
                      </a:pPr>
                      <a:r>
                        <a:rPr lang="en-US" sz="1200">
                          <a:effectLst/>
                        </a:rPr>
                        <a:t>Compound</a:t>
                      </a:r>
                    </a:p>
                    <a:p>
                      <a:pPr marL="342900" marR="0" lvl="0" indent="-342900">
                        <a:lnSpc>
                          <a:spcPct val="107000"/>
                        </a:lnSpc>
                        <a:spcBef>
                          <a:spcPts val="0"/>
                        </a:spcBef>
                        <a:spcAft>
                          <a:spcPts val="0"/>
                        </a:spcAft>
                        <a:buFont typeface="Symbol" panose="05050102010706020507" pitchFamily="18" charset="2"/>
                        <a:buChar char=""/>
                      </a:pPr>
                      <a:r>
                        <a:rPr lang="en-US" sz="1200">
                          <a:effectLst/>
                        </a:rPr>
                        <a:t>Complex </a:t>
                      </a:r>
                    </a:p>
                    <a:p>
                      <a:pPr marL="342900" marR="0" lvl="0" indent="-342900">
                        <a:lnSpc>
                          <a:spcPct val="107000"/>
                        </a:lnSpc>
                        <a:spcBef>
                          <a:spcPts val="0"/>
                        </a:spcBef>
                        <a:spcAft>
                          <a:spcPts val="0"/>
                        </a:spcAft>
                        <a:buFont typeface="Symbol" panose="05050102010706020507" pitchFamily="18" charset="2"/>
                        <a:buChar char=""/>
                      </a:pPr>
                      <a:r>
                        <a:rPr lang="en-US" sz="1200">
                          <a:effectLst/>
                        </a:rPr>
                        <a:t>Compound-complex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454" marR="49454" marT="0" marB="0"/>
                </a:tc>
                <a:tc>
                  <a:txBody>
                    <a:bodyPr/>
                    <a:lstStyle/>
                    <a:p>
                      <a:pPr marL="0" marR="0">
                        <a:lnSpc>
                          <a:spcPct val="107000"/>
                        </a:lnSpc>
                        <a:spcBef>
                          <a:spcPts val="0"/>
                        </a:spcBef>
                        <a:spcAft>
                          <a:spcPts val="0"/>
                        </a:spcAft>
                      </a:pPr>
                      <a:r>
                        <a:rPr lang="en-US" sz="1200">
                          <a:effectLst/>
                        </a:rPr>
                        <a:t>Ongoing grammar instruction as needed </a:t>
                      </a:r>
                    </a:p>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454" marR="49454" marT="0" marB="0"/>
                </a:tc>
                <a:tc>
                  <a:txBody>
                    <a:bodyPr/>
                    <a:lstStyle/>
                    <a:p>
                      <a:pPr marL="0" marR="0">
                        <a:lnSpc>
                          <a:spcPct val="107000"/>
                        </a:lnSpc>
                        <a:spcBef>
                          <a:spcPts val="0"/>
                        </a:spcBef>
                        <a:spcAft>
                          <a:spcPts val="0"/>
                        </a:spcAft>
                      </a:pPr>
                      <a:r>
                        <a:rPr lang="en-US" sz="1200" dirty="0">
                          <a:effectLst/>
                        </a:rPr>
                        <a:t>Grammar review for standardized state test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454" marR="49454" marT="0" marB="0"/>
                </a:tc>
              </a:tr>
            </a:tbl>
          </a:graphicData>
        </a:graphic>
      </p:graphicFrame>
    </p:spTree>
    <p:extLst>
      <p:ext uri="{BB962C8B-B14F-4D97-AF65-F5344CB8AC3E}">
        <p14:creationId xmlns:p14="http://schemas.microsoft.com/office/powerpoint/2010/main" val="35915341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428</TotalTime>
  <Words>403</Words>
  <Application>Microsoft Office PowerPoint</Application>
  <PresentationFormat>Widescreen</PresentationFormat>
  <Paragraphs>135</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Calibri</vt:lpstr>
      <vt:lpstr>Century Gothic</vt:lpstr>
      <vt:lpstr>HelloAsparagus</vt:lpstr>
      <vt:lpstr>HelloBrownieBadge</vt:lpstr>
      <vt:lpstr>Symbol</vt:lpstr>
      <vt:lpstr>Times New Roman</vt:lpstr>
      <vt:lpstr>Wingdings 3</vt:lpstr>
      <vt:lpstr>Ion Boardroom</vt:lpstr>
      <vt:lpstr>Back to School </vt:lpstr>
      <vt:lpstr>Class Rules </vt:lpstr>
      <vt:lpstr>Materials Needed for Class </vt:lpstr>
      <vt:lpstr>Grading Policies </vt:lpstr>
      <vt:lpstr>Late Work and Make-up Work Policy </vt:lpstr>
      <vt:lpstr>Missing Work Flo-Chart</vt:lpstr>
      <vt:lpstr>Assignment Posting </vt:lpstr>
      <vt:lpstr>7th Grade ELA Schedule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Tolly Garrison</dc:creator>
  <cp:lastModifiedBy>Tolly Garrison</cp:lastModifiedBy>
  <cp:revision>15</cp:revision>
  <dcterms:created xsi:type="dcterms:W3CDTF">2015-08-14T16:19:53Z</dcterms:created>
  <dcterms:modified xsi:type="dcterms:W3CDTF">2015-08-18T20:02:48Z</dcterms:modified>
</cp:coreProperties>
</file>