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56" r:id="rId2"/>
    <p:sldId id="260" r:id="rId3"/>
    <p:sldId id="263" r:id="rId4"/>
    <p:sldId id="262" r:id="rId5"/>
    <p:sldId id="259" r:id="rId6"/>
    <p:sldId id="268" r:id="rId7"/>
    <p:sldId id="258"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8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52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554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130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0848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7123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2651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5050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806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878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613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966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512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755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639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2990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576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077697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rsgarrisonenglish.weebl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4006" y="1377359"/>
            <a:ext cx="8825658" cy="1905392"/>
          </a:xfrm>
        </p:spPr>
        <p:txBody>
          <a:bodyPr/>
          <a:lstStyle/>
          <a:p>
            <a:r>
              <a:rPr lang="en-US" sz="7200" b="1" dirty="0" smtClean="0">
                <a:latin typeface="HelloAsparagus" panose="02000603000000000000" pitchFamily="2" charset="0"/>
                <a:ea typeface="HelloAsparagus" panose="02000603000000000000" pitchFamily="2" charset="0"/>
              </a:rPr>
              <a:t>Back to School </a:t>
            </a:r>
            <a:endParaRPr lang="en-US" sz="7200" b="1" dirty="0">
              <a:latin typeface="HelloAsparagus" panose="02000603000000000000" pitchFamily="2" charset="0"/>
              <a:ea typeface="HelloAsparagus" panose="02000603000000000000" pitchFamily="2" charset="0"/>
            </a:endParaRPr>
          </a:p>
        </p:txBody>
      </p:sp>
      <p:sp>
        <p:nvSpPr>
          <p:cNvPr id="3" name="Subtitle 2"/>
          <p:cNvSpPr>
            <a:spLocks noGrp="1"/>
          </p:cNvSpPr>
          <p:nvPr>
            <p:ph type="subTitle" idx="1"/>
          </p:nvPr>
        </p:nvSpPr>
        <p:spPr>
          <a:xfrm>
            <a:off x="2857038" y="2999415"/>
            <a:ext cx="9027576" cy="967277"/>
          </a:xfrm>
        </p:spPr>
        <p:txBody>
          <a:bodyPr>
            <a:noAutofit/>
          </a:bodyPr>
          <a:lstStyle/>
          <a:p>
            <a:r>
              <a:rPr lang="en-US" sz="7200" dirty="0" smtClean="0">
                <a:latin typeface="HelloBrownieBadge" panose="02000603000000000000" pitchFamily="2" charset="0"/>
                <a:ea typeface="HelloBrownieBadge" panose="02000603000000000000" pitchFamily="2" charset="0"/>
              </a:rPr>
              <a:t>2015-2016</a:t>
            </a:r>
            <a:r>
              <a:rPr lang="en-US" sz="7200" dirty="0" smtClean="0"/>
              <a:t> </a:t>
            </a:r>
            <a:endParaRPr lang="en-US" sz="7200" dirty="0"/>
          </a:p>
        </p:txBody>
      </p:sp>
    </p:spTree>
    <p:extLst>
      <p:ext uri="{BB962C8B-B14F-4D97-AF65-F5344CB8AC3E}">
        <p14:creationId xmlns:p14="http://schemas.microsoft.com/office/powerpoint/2010/main" val="2937915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773" y="973668"/>
            <a:ext cx="8761413" cy="706964"/>
          </a:xfrm>
        </p:spPr>
        <p:txBody>
          <a:bodyPr/>
          <a:lstStyle/>
          <a:p>
            <a:pPr algn="ctr"/>
            <a:r>
              <a:rPr lang="en-US" sz="7200" b="1" dirty="0" smtClean="0">
                <a:latin typeface="HelloAsparagus" panose="02000603000000000000" pitchFamily="2" charset="0"/>
                <a:ea typeface="HelloAsparagus" panose="02000603000000000000" pitchFamily="2" charset="0"/>
              </a:rPr>
              <a:t>Class Rules </a:t>
            </a:r>
            <a:endParaRPr lang="en-US" sz="7200" b="1" dirty="0">
              <a:latin typeface="HelloAsparagus" panose="02000603000000000000" pitchFamily="2" charset="0"/>
              <a:ea typeface="HelloAsparagus" panose="02000603000000000000" pitchFamily="2" charset="0"/>
            </a:endParaRPr>
          </a:p>
        </p:txBody>
      </p:sp>
      <p:sp>
        <p:nvSpPr>
          <p:cNvPr id="3" name="Content Placeholder 2"/>
          <p:cNvSpPr>
            <a:spLocks noGrp="1"/>
          </p:cNvSpPr>
          <p:nvPr>
            <p:ph idx="1"/>
          </p:nvPr>
        </p:nvSpPr>
        <p:spPr>
          <a:xfrm>
            <a:off x="399244" y="2343955"/>
            <a:ext cx="11792756" cy="4758744"/>
          </a:xfrm>
        </p:spPr>
        <p:txBody>
          <a:bodyPr>
            <a:normAutofit fontScale="77500" lnSpcReduction="20000"/>
          </a:bodyPr>
          <a:lstStyle/>
          <a:p>
            <a:pPr marL="0" indent="0">
              <a:buNone/>
            </a:pPr>
            <a:r>
              <a:rPr lang="en-US" sz="2100" b="1" dirty="0" smtClean="0">
                <a:latin typeface="HelloAsparagus" panose="02000603000000000000" pitchFamily="2" charset="0"/>
                <a:ea typeface="HelloAsparagus" panose="02000603000000000000" pitchFamily="2" charset="0"/>
              </a:rPr>
              <a:t>Students </a:t>
            </a:r>
            <a:r>
              <a:rPr lang="en-US" sz="2100" b="1" dirty="0">
                <a:latin typeface="HelloAsparagus" panose="02000603000000000000" pitchFamily="2" charset="0"/>
                <a:ea typeface="HelloAsparagus" panose="02000603000000000000" pitchFamily="2" charset="0"/>
              </a:rPr>
              <a:t>are expected to:</a:t>
            </a:r>
            <a:endParaRPr lang="en-US" sz="2100" dirty="0">
              <a:latin typeface="HelloAsparagus" panose="02000603000000000000" pitchFamily="2" charset="0"/>
              <a:ea typeface="HelloAsparagus" panose="02000603000000000000" pitchFamily="2" charset="0"/>
            </a:endParaRPr>
          </a:p>
          <a:p>
            <a:r>
              <a:rPr lang="en-US" sz="2100" dirty="0">
                <a:latin typeface="HelloAsparagus" panose="02000603000000000000" pitchFamily="2" charset="0"/>
                <a:ea typeface="HelloAsparagus" panose="02000603000000000000" pitchFamily="2" charset="0"/>
              </a:rPr>
              <a:t>Respect themselves and others at all times.</a:t>
            </a:r>
          </a:p>
          <a:p>
            <a:r>
              <a:rPr lang="en-US" sz="2100" dirty="0">
                <a:latin typeface="HelloAsparagus" panose="02000603000000000000" pitchFamily="2" charset="0"/>
                <a:ea typeface="HelloAsparagus" panose="02000603000000000000" pitchFamily="2" charset="0"/>
              </a:rPr>
              <a:t>Be on time.</a:t>
            </a:r>
          </a:p>
          <a:p>
            <a:r>
              <a:rPr lang="en-US" sz="2100" dirty="0">
                <a:latin typeface="HelloAsparagus" panose="02000603000000000000" pitchFamily="2" charset="0"/>
                <a:ea typeface="HelloAsparagus" panose="02000603000000000000" pitchFamily="2" charset="0"/>
              </a:rPr>
              <a:t>Bring all materials to class.</a:t>
            </a:r>
          </a:p>
          <a:p>
            <a:r>
              <a:rPr lang="en-US" sz="2100" dirty="0">
                <a:latin typeface="HelloAsparagus" panose="02000603000000000000" pitchFamily="2" charset="0"/>
                <a:ea typeface="HelloAsparagus" panose="02000603000000000000" pitchFamily="2" charset="0"/>
              </a:rPr>
              <a:t>Do not talk while the teacher is talking. </a:t>
            </a:r>
          </a:p>
          <a:p>
            <a:r>
              <a:rPr lang="en-US" sz="2100" dirty="0">
                <a:latin typeface="HelloAsparagus" panose="02000603000000000000" pitchFamily="2" charset="0"/>
                <a:ea typeface="HelloAsparagus" panose="02000603000000000000" pitchFamily="2" charset="0"/>
              </a:rPr>
              <a:t>Do what the teacher asks of you.</a:t>
            </a:r>
          </a:p>
          <a:p>
            <a:r>
              <a:rPr lang="en-US" sz="2100" dirty="0">
                <a:latin typeface="HelloAsparagus" panose="02000603000000000000" pitchFamily="2" charset="0"/>
                <a:ea typeface="HelloAsparagus" panose="02000603000000000000" pitchFamily="2" charset="0"/>
              </a:rPr>
              <a:t>Strive for excellence.</a:t>
            </a:r>
          </a:p>
          <a:p>
            <a:pPr marL="0" indent="0">
              <a:buNone/>
            </a:pPr>
            <a:r>
              <a:rPr lang="en-US" sz="2100" b="1" dirty="0">
                <a:latin typeface="HelloAsparagus" panose="02000603000000000000" pitchFamily="2" charset="0"/>
                <a:ea typeface="HelloAsparagus" panose="02000603000000000000" pitchFamily="2" charset="0"/>
              </a:rPr>
              <a:t>All school policies and rules explained in the student handbook will be followed and enforced. </a:t>
            </a:r>
            <a:endParaRPr lang="en-US" sz="2100" dirty="0">
              <a:latin typeface="HelloAsparagus" panose="02000603000000000000" pitchFamily="2" charset="0"/>
              <a:ea typeface="HelloAsparagus" panose="02000603000000000000" pitchFamily="2" charset="0"/>
            </a:endParaRPr>
          </a:p>
          <a:p>
            <a:pPr marL="0" indent="0">
              <a:buNone/>
            </a:pPr>
            <a:r>
              <a:rPr lang="en-US" sz="2100" dirty="0">
                <a:latin typeface="HelloAsparagus" panose="02000603000000000000" pitchFamily="2" charset="0"/>
                <a:ea typeface="HelloAsparagus" panose="02000603000000000000" pitchFamily="2" charset="0"/>
              </a:rPr>
              <a:t> </a:t>
            </a:r>
          </a:p>
          <a:p>
            <a:pPr marL="0" indent="0">
              <a:buNone/>
            </a:pPr>
            <a:r>
              <a:rPr lang="en-US" sz="2100" dirty="0">
                <a:latin typeface="HelloAsparagus" panose="02000603000000000000" pitchFamily="2" charset="0"/>
                <a:ea typeface="HelloAsparagus" panose="02000603000000000000" pitchFamily="2" charset="0"/>
              </a:rPr>
              <a:t>*If these rules are broken, one of the following penalties will be issued:</a:t>
            </a:r>
          </a:p>
          <a:p>
            <a:pPr marL="0" indent="0">
              <a:buNone/>
            </a:pPr>
            <a:r>
              <a:rPr lang="en-US" sz="2100" dirty="0">
                <a:latin typeface="HelloAsparagus" panose="02000603000000000000" pitchFamily="2" charset="0"/>
                <a:ea typeface="HelloAsparagus" panose="02000603000000000000" pitchFamily="2" charset="0"/>
              </a:rPr>
              <a:t>		1</a:t>
            </a:r>
            <a:r>
              <a:rPr lang="en-US" sz="2100" baseline="30000" dirty="0">
                <a:latin typeface="HelloAsparagus" panose="02000603000000000000" pitchFamily="2" charset="0"/>
                <a:ea typeface="HelloAsparagus" panose="02000603000000000000" pitchFamily="2" charset="0"/>
              </a:rPr>
              <a:t>st</a:t>
            </a:r>
            <a:r>
              <a:rPr lang="en-US" sz="2100" dirty="0">
                <a:latin typeface="HelloAsparagus" panose="02000603000000000000" pitchFamily="2" charset="0"/>
                <a:ea typeface="HelloAsparagus" panose="02000603000000000000" pitchFamily="2" charset="0"/>
              </a:rPr>
              <a:t> offense: Conference with student</a:t>
            </a:r>
          </a:p>
          <a:p>
            <a:pPr marL="0" indent="0">
              <a:buNone/>
            </a:pPr>
            <a:r>
              <a:rPr lang="en-US" sz="2100" dirty="0">
                <a:latin typeface="HelloAsparagus" panose="02000603000000000000" pitchFamily="2" charset="0"/>
                <a:ea typeface="HelloAsparagus" panose="02000603000000000000" pitchFamily="2" charset="0"/>
              </a:rPr>
              <a:t>		2</a:t>
            </a:r>
            <a:r>
              <a:rPr lang="en-US" sz="2100" baseline="30000" dirty="0">
                <a:latin typeface="HelloAsparagus" panose="02000603000000000000" pitchFamily="2" charset="0"/>
                <a:ea typeface="HelloAsparagus" panose="02000603000000000000" pitchFamily="2" charset="0"/>
              </a:rPr>
              <a:t>nd</a:t>
            </a:r>
            <a:r>
              <a:rPr lang="en-US" sz="2100" dirty="0">
                <a:latin typeface="HelloAsparagus" panose="02000603000000000000" pitchFamily="2" charset="0"/>
                <a:ea typeface="HelloAsparagus" panose="02000603000000000000" pitchFamily="2" charset="0"/>
              </a:rPr>
              <a:t> offense: Parent phone calls</a:t>
            </a:r>
          </a:p>
          <a:p>
            <a:pPr marL="0" indent="0">
              <a:buNone/>
            </a:pPr>
            <a:r>
              <a:rPr lang="en-US" sz="2100" dirty="0">
                <a:latin typeface="HelloAsparagus" panose="02000603000000000000" pitchFamily="2" charset="0"/>
                <a:ea typeface="HelloAsparagus" panose="02000603000000000000" pitchFamily="2" charset="0"/>
              </a:rPr>
              <a:t>		3</a:t>
            </a:r>
            <a:r>
              <a:rPr lang="en-US" sz="2100" baseline="30000" dirty="0">
                <a:latin typeface="HelloAsparagus" panose="02000603000000000000" pitchFamily="2" charset="0"/>
                <a:ea typeface="HelloAsparagus" panose="02000603000000000000" pitchFamily="2" charset="0"/>
              </a:rPr>
              <a:t>rd</a:t>
            </a:r>
            <a:r>
              <a:rPr lang="en-US" sz="2100" dirty="0">
                <a:latin typeface="HelloAsparagus" panose="02000603000000000000" pitchFamily="2" charset="0"/>
                <a:ea typeface="HelloAsparagus" panose="02000603000000000000" pitchFamily="2" charset="0"/>
              </a:rPr>
              <a:t> offense: Office referral</a:t>
            </a:r>
          </a:p>
          <a:p>
            <a:pPr marL="0" indent="0">
              <a:buNone/>
            </a:pPr>
            <a:r>
              <a:rPr lang="en-US" sz="2100" dirty="0">
                <a:latin typeface="HelloAsparagus" panose="02000603000000000000" pitchFamily="2" charset="0"/>
                <a:ea typeface="HelloAsparagus" panose="02000603000000000000" pitchFamily="2" charset="0"/>
              </a:rPr>
              <a:t>                          *A truly severe infraction may result in immediate referral.</a:t>
            </a:r>
          </a:p>
          <a:p>
            <a:endParaRPr lang="en-US" dirty="0">
              <a:latin typeface="HelloAsparagus" panose="02000603000000000000" pitchFamily="2" charset="0"/>
              <a:ea typeface="HelloAsparagus" panose="02000603000000000000" pitchFamily="2" charset="0"/>
            </a:endParaRPr>
          </a:p>
          <a:p>
            <a:endParaRPr lang="en-US" dirty="0"/>
          </a:p>
        </p:txBody>
      </p:sp>
      <p:sp>
        <p:nvSpPr>
          <p:cNvPr id="4" name="AutoShape 4" descr="Image result for teacher memes class ru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teacher memes class ru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4" name="Picture 8" descr="http://1.bp.blogspot.com/-kbScealR7mw/U9AEHyNNxbI/AAAAAAAAObo/EJjw1Tw0KHQ/s1600/tal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7938" y="2471328"/>
            <a:ext cx="2720502" cy="3697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6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1385791"/>
            <a:ext cx="8761413" cy="706964"/>
          </a:xfrm>
        </p:spPr>
        <p:txBody>
          <a:bodyPr/>
          <a:lstStyle/>
          <a:p>
            <a:pPr algn="ctr"/>
            <a:r>
              <a:rPr lang="en-US" sz="6000" b="1" dirty="0">
                <a:latin typeface="HelloAsparagus" panose="02000603000000000000" pitchFamily="2" charset="0"/>
                <a:ea typeface="HelloAsparagus" panose="02000603000000000000" pitchFamily="2" charset="0"/>
              </a:rPr>
              <a:t>Materials Needed for Class</a:t>
            </a:r>
            <a:r>
              <a:rPr lang="en-US" dirty="0"/>
              <a:t/>
            </a:r>
            <a:br>
              <a:rPr lang="en-US" dirty="0"/>
            </a:br>
            <a:endParaRPr lang="en-US" dirty="0"/>
          </a:p>
        </p:txBody>
      </p:sp>
      <p:sp>
        <p:nvSpPr>
          <p:cNvPr id="3" name="Content Placeholder 2"/>
          <p:cNvSpPr>
            <a:spLocks noGrp="1"/>
          </p:cNvSpPr>
          <p:nvPr>
            <p:ph idx="1"/>
          </p:nvPr>
        </p:nvSpPr>
        <p:spPr>
          <a:xfrm>
            <a:off x="244699" y="2717443"/>
            <a:ext cx="11694016" cy="4237150"/>
          </a:xfrm>
        </p:spPr>
        <p:txBody>
          <a:bodyPr>
            <a:noAutofit/>
          </a:bodyPr>
          <a:lstStyle/>
          <a:p>
            <a:pPr lvl="0"/>
            <a:r>
              <a:rPr lang="en-US" sz="2400" dirty="0" smtClean="0">
                <a:latin typeface="HelloAsparagus" panose="02000603000000000000" pitchFamily="2" charset="0"/>
                <a:ea typeface="HelloAsparagus" panose="02000603000000000000" pitchFamily="2" charset="0"/>
              </a:rPr>
              <a:t>A </a:t>
            </a:r>
            <a:r>
              <a:rPr lang="en-US" sz="2400" dirty="0">
                <a:latin typeface="HelloAsparagus" panose="02000603000000000000" pitchFamily="2" charset="0"/>
                <a:ea typeface="HelloAsparagus" panose="02000603000000000000" pitchFamily="2" charset="0"/>
              </a:rPr>
              <a:t>three-ring binder and notebook paper (This binder can be shared with other classes.)</a:t>
            </a:r>
          </a:p>
          <a:p>
            <a:pPr lvl="0"/>
            <a:r>
              <a:rPr lang="en-US" sz="2400" dirty="0">
                <a:latin typeface="HelloAsparagus" panose="02000603000000000000" pitchFamily="2" charset="0"/>
                <a:ea typeface="HelloAsparagus" panose="02000603000000000000" pitchFamily="2" charset="0"/>
              </a:rPr>
              <a:t>Pens, pencils, </a:t>
            </a:r>
            <a:r>
              <a:rPr lang="en-US" sz="2400" dirty="0" smtClean="0">
                <a:latin typeface="HelloAsparagus" panose="02000603000000000000" pitchFamily="2" charset="0"/>
                <a:ea typeface="HelloAsparagus" panose="02000603000000000000" pitchFamily="2" charset="0"/>
              </a:rPr>
              <a:t>highlighter</a:t>
            </a:r>
          </a:p>
          <a:p>
            <a:pPr lvl="0"/>
            <a:r>
              <a:rPr lang="en-US" sz="2400" dirty="0" smtClean="0">
                <a:latin typeface="HelloAsparagus" panose="02000603000000000000" pitchFamily="2" charset="0"/>
                <a:ea typeface="HelloAsparagus" panose="02000603000000000000" pitchFamily="2" charset="0"/>
              </a:rPr>
              <a:t>Glue </a:t>
            </a:r>
            <a:r>
              <a:rPr lang="en-US" sz="2400" dirty="0">
                <a:latin typeface="HelloAsparagus" panose="02000603000000000000" pitchFamily="2" charset="0"/>
                <a:ea typeface="HelloAsparagus" panose="02000603000000000000" pitchFamily="2" charset="0"/>
              </a:rPr>
              <a:t>stick </a:t>
            </a:r>
          </a:p>
          <a:p>
            <a:r>
              <a:rPr lang="en-US" sz="2400" dirty="0" smtClean="0">
                <a:latin typeface="HelloAsparagus" panose="02000603000000000000" pitchFamily="2" charset="0"/>
                <a:ea typeface="HelloAsparagus" panose="02000603000000000000" pitchFamily="2" charset="0"/>
              </a:rPr>
              <a:t>Composition Notebook-This will be provided for you. </a:t>
            </a:r>
            <a:br>
              <a:rPr lang="en-US" sz="2400" dirty="0" smtClean="0">
                <a:latin typeface="HelloAsparagus" panose="02000603000000000000" pitchFamily="2" charset="0"/>
                <a:ea typeface="HelloAsparagus" panose="02000603000000000000" pitchFamily="2" charset="0"/>
              </a:rPr>
            </a:br>
            <a:endParaRPr lang="en-US" sz="2400" dirty="0" smtClean="0">
              <a:latin typeface="HelloAsparagus" panose="02000603000000000000" pitchFamily="2" charset="0"/>
              <a:ea typeface="HelloAsparagus" panose="02000603000000000000" pitchFamily="2" charset="0"/>
            </a:endParaRPr>
          </a:p>
          <a:p>
            <a:r>
              <a:rPr lang="en-US" sz="2400" dirty="0" smtClean="0">
                <a:latin typeface="HelloAsparagus" panose="02000603000000000000" pitchFamily="2" charset="0"/>
                <a:ea typeface="HelloAsparagus" panose="02000603000000000000" pitchFamily="2" charset="0"/>
              </a:rPr>
              <a:t>You </a:t>
            </a:r>
            <a:r>
              <a:rPr lang="en-US" sz="2400" b="1" u="sng" dirty="0" smtClean="0">
                <a:latin typeface="HelloAsparagus" panose="02000603000000000000" pitchFamily="2" charset="0"/>
                <a:ea typeface="HelloAsparagus" panose="02000603000000000000" pitchFamily="2" charset="0"/>
              </a:rPr>
              <a:t>must</a:t>
            </a:r>
            <a:r>
              <a:rPr lang="en-US" sz="2400" dirty="0" smtClean="0">
                <a:latin typeface="HelloAsparagus" panose="02000603000000000000" pitchFamily="2" charset="0"/>
                <a:ea typeface="HelloAsparagus" panose="02000603000000000000" pitchFamily="2" charset="0"/>
              </a:rPr>
              <a:t> have all of these material with you in class </a:t>
            </a:r>
            <a:r>
              <a:rPr lang="en-US" sz="2400" b="1" u="sng" dirty="0" smtClean="0">
                <a:latin typeface="HelloAsparagus" panose="02000603000000000000" pitchFamily="2" charset="0"/>
                <a:ea typeface="HelloAsparagus" panose="02000603000000000000" pitchFamily="2" charset="0"/>
              </a:rPr>
              <a:t>every day</a:t>
            </a:r>
            <a:r>
              <a:rPr lang="en-US" sz="2400" dirty="0" smtClean="0">
                <a:latin typeface="HelloAsparagus" panose="02000603000000000000" pitchFamily="2" charset="0"/>
                <a:ea typeface="HelloAsparagus" panose="02000603000000000000" pitchFamily="2" charset="0"/>
              </a:rPr>
              <a:t>. </a:t>
            </a:r>
            <a:endParaRPr lang="en-US" sz="2400" dirty="0">
              <a:latin typeface="HelloAsparagus" panose="02000603000000000000" pitchFamily="2" charset="0"/>
              <a:ea typeface="HelloAsparagus" panose="02000603000000000000" pitchFamily="2" charset="0"/>
            </a:endParaRPr>
          </a:p>
        </p:txBody>
      </p:sp>
      <p:pic>
        <p:nvPicPr>
          <p:cNvPr id="5122" name="Picture 2" descr="https://s-media-cache-ak0.pinimg.com/236x/fa/29/90/fa29901008fa192809adbd25b407ade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5120" y="3445843"/>
            <a:ext cx="2458836" cy="2522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155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4046" y="986547"/>
            <a:ext cx="8761413" cy="706964"/>
          </a:xfrm>
        </p:spPr>
        <p:txBody>
          <a:bodyPr/>
          <a:lstStyle/>
          <a:p>
            <a:pPr algn="ctr"/>
            <a:r>
              <a:rPr lang="en-US" sz="7200" b="1" dirty="0" smtClean="0">
                <a:latin typeface="HelloAsparagus" panose="02000603000000000000" pitchFamily="2" charset="0"/>
                <a:ea typeface="HelloAsparagus" panose="02000603000000000000" pitchFamily="2" charset="0"/>
              </a:rPr>
              <a:t>Grading Policies </a:t>
            </a:r>
            <a:endParaRPr lang="en-US" sz="7200" b="1" dirty="0">
              <a:latin typeface="HelloAsparagus" panose="02000603000000000000" pitchFamily="2" charset="0"/>
              <a:ea typeface="HelloAsparagus" panose="02000603000000000000" pitchFamily="2" charset="0"/>
            </a:endParaRPr>
          </a:p>
        </p:txBody>
      </p:sp>
      <p:sp>
        <p:nvSpPr>
          <p:cNvPr id="3" name="Content Placeholder 2"/>
          <p:cNvSpPr>
            <a:spLocks noGrp="1"/>
          </p:cNvSpPr>
          <p:nvPr>
            <p:ph idx="1"/>
          </p:nvPr>
        </p:nvSpPr>
        <p:spPr>
          <a:xfrm>
            <a:off x="502276" y="2550017"/>
            <a:ext cx="11101589" cy="4507605"/>
          </a:xfrm>
        </p:spPr>
        <p:txBody>
          <a:bodyPr>
            <a:normAutofit/>
          </a:bodyPr>
          <a:lstStyle/>
          <a:p>
            <a:pPr marL="0" indent="0">
              <a:buNone/>
            </a:pPr>
            <a:r>
              <a:rPr lang="en-US" sz="2000" b="1" u="sng" dirty="0" smtClean="0">
                <a:latin typeface="HelloAsparagus" panose="02000603000000000000" pitchFamily="2" charset="0"/>
                <a:ea typeface="HelloAsparagus" panose="02000603000000000000" pitchFamily="2" charset="0"/>
              </a:rPr>
              <a:t>Grading </a:t>
            </a:r>
            <a:r>
              <a:rPr lang="en-US" sz="2000" b="1" u="sng" dirty="0">
                <a:latin typeface="HelloAsparagus" panose="02000603000000000000" pitchFamily="2" charset="0"/>
                <a:ea typeface="HelloAsparagus" panose="02000603000000000000" pitchFamily="2" charset="0"/>
              </a:rPr>
              <a:t>Scale</a:t>
            </a:r>
            <a:r>
              <a:rPr lang="en-US" sz="2000" b="1" dirty="0">
                <a:latin typeface="HelloAsparagus" panose="02000603000000000000" pitchFamily="2" charset="0"/>
                <a:ea typeface="HelloAsparagus" panose="02000603000000000000" pitchFamily="2" charset="0"/>
              </a:rPr>
              <a:t>			  </a:t>
            </a:r>
            <a:r>
              <a:rPr lang="en-US" sz="2000" b="1" dirty="0" smtClean="0">
                <a:latin typeface="HelloAsparagus" panose="02000603000000000000" pitchFamily="2" charset="0"/>
                <a:ea typeface="HelloAsparagus" panose="02000603000000000000" pitchFamily="2" charset="0"/>
              </a:rPr>
              <a:t>	</a:t>
            </a:r>
            <a:r>
              <a:rPr lang="en-US" sz="2000" b="1" u="sng" dirty="0" smtClean="0">
                <a:latin typeface="HelloAsparagus" panose="02000603000000000000" pitchFamily="2" charset="0"/>
                <a:ea typeface="HelloAsparagus" panose="02000603000000000000" pitchFamily="2" charset="0"/>
              </a:rPr>
              <a:t>Grading </a:t>
            </a:r>
            <a:r>
              <a:rPr lang="en-US" sz="2000" b="1" u="sng" dirty="0">
                <a:latin typeface="HelloAsparagus" panose="02000603000000000000" pitchFamily="2" charset="0"/>
                <a:ea typeface="HelloAsparagus" panose="02000603000000000000" pitchFamily="2" charset="0"/>
              </a:rPr>
              <a:t>Policy</a:t>
            </a:r>
            <a:endParaRPr lang="en-US" sz="2000" dirty="0">
              <a:latin typeface="HelloAsparagus" panose="02000603000000000000" pitchFamily="2" charset="0"/>
              <a:ea typeface="HelloAsparagus" panose="02000603000000000000" pitchFamily="2" charset="0"/>
            </a:endParaRPr>
          </a:p>
          <a:p>
            <a:pPr marL="0" indent="0">
              <a:buNone/>
            </a:pPr>
            <a:r>
              <a:rPr lang="en-US" sz="2000" dirty="0" smtClean="0">
                <a:latin typeface="HelloAsparagus" panose="02000603000000000000" pitchFamily="2" charset="0"/>
                <a:ea typeface="HelloAsparagus" panose="02000603000000000000" pitchFamily="2" charset="0"/>
              </a:rPr>
              <a:t>A </a:t>
            </a:r>
            <a:r>
              <a:rPr lang="en-US" sz="2000" dirty="0">
                <a:latin typeface="HelloAsparagus" panose="02000603000000000000" pitchFamily="2" charset="0"/>
                <a:ea typeface="HelloAsparagus" panose="02000603000000000000" pitchFamily="2" charset="0"/>
              </a:rPr>
              <a:t>(93 – 100)			</a:t>
            </a:r>
            <a:r>
              <a:rPr lang="en-US" sz="2000" dirty="0" smtClean="0">
                <a:latin typeface="HelloAsparagus" panose="02000603000000000000" pitchFamily="2" charset="0"/>
                <a:ea typeface="HelloAsparagus" panose="02000603000000000000" pitchFamily="2" charset="0"/>
              </a:rPr>
              <a:t>		-</a:t>
            </a:r>
            <a:r>
              <a:rPr lang="en-US" sz="2000" dirty="0">
                <a:latin typeface="HelloAsparagus" panose="02000603000000000000" pitchFamily="2" charset="0"/>
                <a:ea typeface="HelloAsparagus" panose="02000603000000000000" pitchFamily="2" charset="0"/>
              </a:rPr>
              <a:t>Tests/Exams, Projects, and Essays will </a:t>
            </a:r>
          </a:p>
          <a:p>
            <a:pPr marL="0" indent="0">
              <a:buNone/>
            </a:pPr>
            <a:r>
              <a:rPr lang="en-US" sz="2000" dirty="0" smtClean="0">
                <a:latin typeface="HelloAsparagus" panose="02000603000000000000" pitchFamily="2" charset="0"/>
                <a:ea typeface="HelloAsparagus" panose="02000603000000000000" pitchFamily="2" charset="0"/>
              </a:rPr>
              <a:t>B </a:t>
            </a:r>
            <a:r>
              <a:rPr lang="en-US" sz="2000" dirty="0">
                <a:latin typeface="HelloAsparagus" panose="02000603000000000000" pitchFamily="2" charset="0"/>
                <a:ea typeface="HelloAsparagus" panose="02000603000000000000" pitchFamily="2" charset="0"/>
              </a:rPr>
              <a:t>(85 – 92)					</a:t>
            </a:r>
            <a:r>
              <a:rPr lang="en-US" sz="2000" dirty="0" smtClean="0">
                <a:latin typeface="HelloAsparagus" panose="02000603000000000000" pitchFamily="2" charset="0"/>
                <a:ea typeface="HelloAsparagus" panose="02000603000000000000" pitchFamily="2" charset="0"/>
              </a:rPr>
              <a:t>	equal </a:t>
            </a:r>
            <a:r>
              <a:rPr lang="en-US" sz="2000" dirty="0">
                <a:latin typeface="HelloAsparagus" panose="02000603000000000000" pitchFamily="2" charset="0"/>
                <a:ea typeface="HelloAsparagus" panose="02000603000000000000" pitchFamily="2" charset="0"/>
              </a:rPr>
              <a:t>40% of the final grade.</a:t>
            </a:r>
          </a:p>
          <a:p>
            <a:pPr marL="0" indent="0">
              <a:buNone/>
            </a:pPr>
            <a:r>
              <a:rPr lang="en-US" sz="2000" dirty="0" smtClean="0">
                <a:latin typeface="HelloAsparagus" panose="02000603000000000000" pitchFamily="2" charset="0"/>
                <a:ea typeface="HelloAsparagus" panose="02000603000000000000" pitchFamily="2" charset="0"/>
              </a:rPr>
              <a:t>C </a:t>
            </a:r>
            <a:r>
              <a:rPr lang="en-US" sz="2000" dirty="0">
                <a:latin typeface="HelloAsparagus" panose="02000603000000000000" pitchFamily="2" charset="0"/>
                <a:ea typeface="HelloAsparagus" panose="02000603000000000000" pitchFamily="2" charset="0"/>
              </a:rPr>
              <a:t>(77 – 84)			</a:t>
            </a:r>
            <a:r>
              <a:rPr lang="en-US" sz="2000" dirty="0" smtClean="0">
                <a:latin typeface="HelloAsparagus" panose="02000603000000000000" pitchFamily="2" charset="0"/>
                <a:ea typeface="HelloAsparagus" panose="02000603000000000000" pitchFamily="2" charset="0"/>
              </a:rPr>
              <a:t>		-</a:t>
            </a:r>
            <a:r>
              <a:rPr lang="en-US" sz="2000" dirty="0">
                <a:latin typeface="HelloAsparagus" panose="02000603000000000000" pitchFamily="2" charset="0"/>
                <a:ea typeface="HelloAsparagus" panose="02000603000000000000" pitchFamily="2" charset="0"/>
              </a:rPr>
              <a:t>Class Work, and Homework	</a:t>
            </a:r>
          </a:p>
          <a:p>
            <a:pPr marL="0" indent="0">
              <a:buNone/>
            </a:pPr>
            <a:r>
              <a:rPr lang="en-US" sz="2000" dirty="0" smtClean="0">
                <a:latin typeface="HelloAsparagus" panose="02000603000000000000" pitchFamily="2" charset="0"/>
                <a:ea typeface="HelloAsparagus" panose="02000603000000000000" pitchFamily="2" charset="0"/>
              </a:rPr>
              <a:t>D </a:t>
            </a:r>
            <a:r>
              <a:rPr lang="en-US" sz="2000" dirty="0">
                <a:latin typeface="HelloAsparagus" panose="02000603000000000000" pitchFamily="2" charset="0"/>
                <a:ea typeface="HelloAsparagus" panose="02000603000000000000" pitchFamily="2" charset="0"/>
              </a:rPr>
              <a:t>(70 – 76)					</a:t>
            </a:r>
            <a:r>
              <a:rPr lang="en-US" sz="2000" dirty="0" smtClean="0">
                <a:latin typeface="HelloAsparagus" panose="02000603000000000000" pitchFamily="2" charset="0"/>
                <a:ea typeface="HelloAsparagus" panose="02000603000000000000" pitchFamily="2" charset="0"/>
              </a:rPr>
              <a:t>	will </a:t>
            </a:r>
            <a:r>
              <a:rPr lang="en-US" sz="2000" dirty="0">
                <a:latin typeface="HelloAsparagus" panose="02000603000000000000" pitchFamily="2" charset="0"/>
                <a:ea typeface="HelloAsparagus" panose="02000603000000000000" pitchFamily="2" charset="0"/>
              </a:rPr>
              <a:t>equal 25% of the final grade.</a:t>
            </a:r>
          </a:p>
          <a:p>
            <a:pPr marL="0" indent="0">
              <a:buNone/>
            </a:pPr>
            <a:r>
              <a:rPr lang="en-US" sz="2000" dirty="0" smtClean="0">
                <a:latin typeface="HelloAsparagus" panose="02000603000000000000" pitchFamily="2" charset="0"/>
                <a:ea typeface="HelloAsparagus" panose="02000603000000000000" pitchFamily="2" charset="0"/>
              </a:rPr>
              <a:t>F </a:t>
            </a:r>
            <a:r>
              <a:rPr lang="en-US" sz="2000" dirty="0">
                <a:latin typeface="HelloAsparagus" panose="02000603000000000000" pitchFamily="2" charset="0"/>
                <a:ea typeface="HelloAsparagus" panose="02000603000000000000" pitchFamily="2" charset="0"/>
              </a:rPr>
              <a:t>(69 and below)		</a:t>
            </a:r>
            <a:r>
              <a:rPr lang="en-US" sz="2000" dirty="0" smtClean="0">
                <a:latin typeface="HelloAsparagus" panose="02000603000000000000" pitchFamily="2" charset="0"/>
                <a:ea typeface="HelloAsparagus" panose="02000603000000000000" pitchFamily="2" charset="0"/>
              </a:rPr>
              <a:t>		-</a:t>
            </a:r>
            <a:r>
              <a:rPr lang="en-US" sz="2000" dirty="0">
                <a:latin typeface="HelloAsparagus" panose="02000603000000000000" pitchFamily="2" charset="0"/>
                <a:ea typeface="HelloAsparagus" panose="02000603000000000000" pitchFamily="2" charset="0"/>
              </a:rPr>
              <a:t>Quizzes will equal 35% of the final grade. 	</a:t>
            </a:r>
            <a:endParaRPr lang="en-US" sz="2000" dirty="0" smtClean="0">
              <a:latin typeface="HelloAsparagus" panose="02000603000000000000" pitchFamily="2" charset="0"/>
              <a:ea typeface="HelloAsparagus" panose="02000603000000000000" pitchFamily="2" charset="0"/>
            </a:endParaRPr>
          </a:p>
          <a:p>
            <a:pPr marL="0" indent="0">
              <a:buNone/>
            </a:pPr>
            <a:r>
              <a:rPr lang="en-US" sz="2000" b="1" u="sng" dirty="0" smtClean="0">
                <a:latin typeface="HelloAsparagus" panose="02000603000000000000" pitchFamily="2" charset="0"/>
                <a:ea typeface="HelloAsparagus" panose="02000603000000000000" pitchFamily="2" charset="0"/>
              </a:rPr>
              <a:t>Homework </a:t>
            </a:r>
            <a:r>
              <a:rPr lang="en-US" sz="2000" b="1" u="sng" dirty="0">
                <a:latin typeface="HelloAsparagus" panose="02000603000000000000" pitchFamily="2" charset="0"/>
                <a:ea typeface="HelloAsparagus" panose="02000603000000000000" pitchFamily="2" charset="0"/>
              </a:rPr>
              <a:t>Policy</a:t>
            </a:r>
            <a:endParaRPr lang="en-US" sz="2000" dirty="0">
              <a:latin typeface="HelloAsparagus" panose="02000603000000000000" pitchFamily="2" charset="0"/>
              <a:ea typeface="HelloAsparagus" panose="02000603000000000000" pitchFamily="2" charset="0"/>
            </a:endParaRPr>
          </a:p>
          <a:p>
            <a:pPr marL="0" indent="0">
              <a:buNone/>
            </a:pPr>
            <a:r>
              <a:rPr lang="en-US" sz="2000" dirty="0">
                <a:latin typeface="HelloAsparagus" panose="02000603000000000000" pitchFamily="2" charset="0"/>
                <a:ea typeface="HelloAsparagus" panose="02000603000000000000" pitchFamily="2" charset="0"/>
              </a:rPr>
              <a:t>Expect homework 2-3 times per week.</a:t>
            </a:r>
            <a:r>
              <a:rPr lang="en-US" sz="2000" b="1" dirty="0">
                <a:latin typeface="HelloAsparagus" panose="02000603000000000000" pitchFamily="2" charset="0"/>
                <a:ea typeface="HelloAsparagus" panose="02000603000000000000" pitchFamily="2" charset="0"/>
              </a:rPr>
              <a:t> On the assigned date, homework is due at beginning of the class period. </a:t>
            </a:r>
            <a:r>
              <a:rPr lang="en-US" sz="2000" dirty="0">
                <a:latin typeface="HelloAsparagus" panose="02000603000000000000" pitchFamily="2" charset="0"/>
                <a:ea typeface="HelloAsparagus" panose="02000603000000000000" pitchFamily="2" charset="0"/>
              </a:rPr>
              <a:t>Students will be notified of tests, essays, and projects well in advance of their due dates. </a:t>
            </a:r>
          </a:p>
          <a:p>
            <a:pPr marL="0" indent="0">
              <a:buNone/>
            </a:pPr>
            <a:r>
              <a:rPr lang="en-US" sz="2000" dirty="0">
                <a:latin typeface="HelloAsparagus" panose="02000603000000000000" pitchFamily="2" charset="0"/>
                <a:ea typeface="HelloAsparagus" panose="02000603000000000000" pitchFamily="2" charset="0"/>
              </a:rPr>
              <a:t> </a:t>
            </a:r>
          </a:p>
          <a:p>
            <a:endParaRPr lang="en-US" dirty="0"/>
          </a:p>
        </p:txBody>
      </p:sp>
      <p:pic>
        <p:nvPicPr>
          <p:cNvPr id="6146" name="Picture 2" descr="https://spanishplans.files.wordpress.com/2014/12/one-billion-points.png?w=30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216" y="2550017"/>
            <a:ext cx="3538485" cy="2123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819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530" y="1295640"/>
            <a:ext cx="8761413" cy="706964"/>
          </a:xfrm>
        </p:spPr>
        <p:txBody>
          <a:bodyPr/>
          <a:lstStyle/>
          <a:p>
            <a:pPr algn="ctr"/>
            <a:r>
              <a:rPr lang="en-US" sz="4400" b="1" dirty="0">
                <a:latin typeface="HelloAsparagus" panose="02000603000000000000" pitchFamily="2" charset="0"/>
                <a:ea typeface="HelloAsparagus" panose="02000603000000000000" pitchFamily="2" charset="0"/>
              </a:rPr>
              <a:t>Late Work and Make-up Work Policy</a:t>
            </a:r>
            <a:r>
              <a:rPr lang="en-US" dirty="0"/>
              <a:t/>
            </a:r>
            <a:br>
              <a:rPr lang="en-US" dirty="0"/>
            </a:br>
            <a:endParaRPr lang="en-US" dirty="0"/>
          </a:p>
        </p:txBody>
      </p:sp>
      <p:sp>
        <p:nvSpPr>
          <p:cNvPr id="3" name="Content Placeholder 2"/>
          <p:cNvSpPr>
            <a:spLocks noGrp="1"/>
          </p:cNvSpPr>
          <p:nvPr>
            <p:ph idx="1"/>
          </p:nvPr>
        </p:nvSpPr>
        <p:spPr>
          <a:xfrm>
            <a:off x="412122" y="2240922"/>
            <a:ext cx="11243257" cy="4971245"/>
          </a:xfrm>
        </p:spPr>
        <p:txBody>
          <a:bodyPr>
            <a:normAutofit lnSpcReduction="10000"/>
          </a:bodyPr>
          <a:lstStyle/>
          <a:p>
            <a:pPr marL="0" indent="0">
              <a:buNone/>
            </a:pPr>
            <a:r>
              <a:rPr lang="en-US" dirty="0"/>
              <a:t> </a:t>
            </a:r>
            <a:endParaRPr lang="en-US" sz="2000" dirty="0">
              <a:latin typeface="HelloAsparagus" panose="02000603000000000000" pitchFamily="2" charset="0"/>
              <a:ea typeface="HelloAsparagus" panose="02000603000000000000" pitchFamily="2" charset="0"/>
            </a:endParaRPr>
          </a:p>
          <a:p>
            <a:r>
              <a:rPr lang="en-US" sz="2000" dirty="0">
                <a:latin typeface="HelloAsparagus" panose="02000603000000000000" pitchFamily="2" charset="0"/>
                <a:ea typeface="HelloAsparagus" panose="02000603000000000000" pitchFamily="2" charset="0"/>
              </a:rPr>
              <a:t>A </a:t>
            </a:r>
            <a:r>
              <a:rPr lang="en-US" sz="2000" b="1" dirty="0">
                <a:latin typeface="HelloAsparagus" panose="02000603000000000000" pitchFamily="2" charset="0"/>
                <a:ea typeface="HelloAsparagus" panose="02000603000000000000" pitchFamily="2" charset="0"/>
              </a:rPr>
              <a:t>ZERO</a:t>
            </a:r>
            <a:r>
              <a:rPr lang="en-US" sz="2000" dirty="0">
                <a:latin typeface="HelloAsparagus" panose="02000603000000000000" pitchFamily="2" charset="0"/>
                <a:ea typeface="HelloAsparagus" panose="02000603000000000000" pitchFamily="2" charset="0"/>
              </a:rPr>
              <a:t> will be given for any late homework. If a project is late, 10 points will be taken off per day late. Students that do not a have a major assignment on the day it is due will have to fill out a Missing Work Log. </a:t>
            </a:r>
            <a:r>
              <a:rPr lang="en-US" sz="2000" b="1" dirty="0">
                <a:latin typeface="HelloAsparagus" panose="02000603000000000000" pitchFamily="2" charset="0"/>
                <a:ea typeface="HelloAsparagus" panose="02000603000000000000" pitchFamily="2" charset="0"/>
              </a:rPr>
              <a:t>An oops pass may only be used for small homework assignments, not for projects or tests. Please remember: the oops pass assignment is STILL DUE the following day for full credit.</a:t>
            </a:r>
            <a:endParaRPr lang="en-US" sz="2000" dirty="0">
              <a:latin typeface="HelloAsparagus" panose="02000603000000000000" pitchFamily="2" charset="0"/>
              <a:ea typeface="HelloAsparagus" panose="02000603000000000000" pitchFamily="2" charset="0"/>
            </a:endParaRPr>
          </a:p>
          <a:p>
            <a:r>
              <a:rPr lang="en-US" sz="2000" dirty="0">
                <a:latin typeface="HelloAsparagus" panose="02000603000000000000" pitchFamily="2" charset="0"/>
                <a:ea typeface="HelloAsparagus" panose="02000603000000000000" pitchFamily="2" charset="0"/>
              </a:rPr>
              <a:t>If a student is absent, he / she should arrange to make up any missed class work, homework, quizzes, and tests. </a:t>
            </a:r>
          </a:p>
          <a:p>
            <a:r>
              <a:rPr lang="en-US" sz="2000" dirty="0">
                <a:latin typeface="HelloAsparagus" panose="02000603000000000000" pitchFamily="2" charset="0"/>
                <a:ea typeface="HelloAsparagus" panose="02000603000000000000" pitchFamily="2" charset="0"/>
              </a:rPr>
              <a:t>*DO NOT ASK ME ABOUT MAKE UP WORK </a:t>
            </a:r>
            <a:r>
              <a:rPr lang="en-US" sz="2000" u="sng" dirty="0">
                <a:latin typeface="HelloAsparagus" panose="02000603000000000000" pitchFamily="2" charset="0"/>
                <a:ea typeface="HelloAsparagus" panose="02000603000000000000" pitchFamily="2" charset="0"/>
              </a:rPr>
              <a:t>DURING</a:t>
            </a:r>
            <a:r>
              <a:rPr lang="en-US" sz="2000" dirty="0">
                <a:latin typeface="HelloAsparagus" panose="02000603000000000000" pitchFamily="2" charset="0"/>
                <a:ea typeface="HelloAsparagus" panose="02000603000000000000" pitchFamily="2" charset="0"/>
              </a:rPr>
              <a:t> CLASS. You may do one of the following things:</a:t>
            </a:r>
          </a:p>
          <a:p>
            <a:r>
              <a:rPr lang="en-US" sz="2000" dirty="0">
                <a:latin typeface="HelloAsparagus" panose="02000603000000000000" pitchFamily="2" charset="0"/>
                <a:ea typeface="HelloAsparagus" panose="02000603000000000000" pitchFamily="2" charset="0"/>
              </a:rPr>
              <a:t>Check the make-up work folder before class begins.  </a:t>
            </a:r>
          </a:p>
          <a:p>
            <a:r>
              <a:rPr lang="en-US" sz="2000" dirty="0">
                <a:latin typeface="HelloAsparagus" panose="02000603000000000000" pitchFamily="2" charset="0"/>
                <a:ea typeface="HelloAsparagus" panose="02000603000000000000" pitchFamily="2" charset="0"/>
              </a:rPr>
              <a:t>Set up a time to meet with me, either before or after school, to go over what you missed. </a:t>
            </a:r>
          </a:p>
          <a:p>
            <a:r>
              <a:rPr lang="en-US" sz="2000" dirty="0">
                <a:latin typeface="HelloAsparagus" panose="02000603000000000000" pitchFamily="2" charset="0"/>
                <a:ea typeface="HelloAsparagus" panose="02000603000000000000" pitchFamily="2" charset="0"/>
              </a:rPr>
              <a:t>Check my website. </a:t>
            </a:r>
          </a:p>
          <a:p>
            <a:pPr marL="0" indent="0">
              <a:buNone/>
            </a:pPr>
            <a:r>
              <a:rPr lang="en-US" sz="2000" b="1" dirty="0">
                <a:latin typeface="HelloAsparagus" panose="02000603000000000000" pitchFamily="2" charset="0"/>
                <a:ea typeface="HelloAsparagus" panose="02000603000000000000" pitchFamily="2" charset="0"/>
              </a:rPr>
              <a:t> </a:t>
            </a:r>
            <a:endParaRPr lang="en-US" sz="2000" dirty="0">
              <a:latin typeface="HelloAsparagus" panose="02000603000000000000" pitchFamily="2" charset="0"/>
              <a:ea typeface="HelloAsparagus" panose="02000603000000000000" pitchFamily="2" charset="0"/>
            </a:endParaRPr>
          </a:p>
          <a:p>
            <a:endParaRPr lang="en-US" dirty="0"/>
          </a:p>
        </p:txBody>
      </p:sp>
    </p:spTree>
    <p:extLst>
      <p:ext uri="{BB962C8B-B14F-4D97-AF65-F5344CB8AC3E}">
        <p14:creationId xmlns:p14="http://schemas.microsoft.com/office/powerpoint/2010/main" val="3462394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984" y="973668"/>
            <a:ext cx="8761413" cy="706964"/>
          </a:xfrm>
        </p:spPr>
        <p:txBody>
          <a:bodyPr/>
          <a:lstStyle/>
          <a:p>
            <a:pPr algn="ctr"/>
            <a:r>
              <a:rPr lang="en-US" sz="6600" b="1" dirty="0" smtClean="0">
                <a:latin typeface="HelloAsparagus" panose="02000603000000000000" pitchFamily="2" charset="0"/>
                <a:ea typeface="HelloAsparagus" panose="02000603000000000000" pitchFamily="2" charset="0"/>
              </a:rPr>
              <a:t>Missing Work Flo-Chart</a:t>
            </a:r>
            <a:endParaRPr lang="en-US" sz="6600" b="1" dirty="0">
              <a:latin typeface="HelloAsparagus" panose="02000603000000000000" pitchFamily="2" charset="0"/>
              <a:ea typeface="HelloAsparagus" panose="02000603000000000000" pitchFamily="2" charset="0"/>
            </a:endParaRPr>
          </a:p>
        </p:txBody>
      </p:sp>
      <p:pic>
        <p:nvPicPr>
          <p:cNvPr id="3074" name="Picture 2" descr="Missed Assignment Flowchar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9859" y="2190283"/>
            <a:ext cx="8409538" cy="4667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106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b="1" dirty="0" smtClean="0">
                <a:latin typeface="HelloAsparagus" panose="02000603000000000000" pitchFamily="2" charset="0"/>
                <a:ea typeface="HelloAsparagus" panose="02000603000000000000" pitchFamily="2" charset="0"/>
              </a:rPr>
              <a:t>Assignment Posting </a:t>
            </a:r>
            <a:endParaRPr lang="en-US" sz="7200" b="1" dirty="0">
              <a:latin typeface="HelloAsparagus" panose="02000603000000000000" pitchFamily="2" charset="0"/>
              <a:ea typeface="HelloAsparagus" panose="02000603000000000000" pitchFamily="2" charset="0"/>
            </a:endParaRPr>
          </a:p>
        </p:txBody>
      </p:sp>
      <p:sp>
        <p:nvSpPr>
          <p:cNvPr id="3" name="Content Placeholder 2"/>
          <p:cNvSpPr>
            <a:spLocks noGrp="1"/>
          </p:cNvSpPr>
          <p:nvPr>
            <p:ph idx="1"/>
          </p:nvPr>
        </p:nvSpPr>
        <p:spPr>
          <a:xfrm>
            <a:off x="592428" y="2603500"/>
            <a:ext cx="10921285" cy="4254500"/>
          </a:xfrm>
        </p:spPr>
        <p:txBody>
          <a:bodyPr/>
          <a:lstStyle/>
          <a:p>
            <a:r>
              <a:rPr lang="en-US" sz="2400" dirty="0" smtClean="0">
                <a:latin typeface="HelloAsparagus" panose="02000603000000000000" pitchFamily="2" charset="0"/>
                <a:ea typeface="HelloAsparagus" panose="02000603000000000000" pitchFamily="2" charset="0"/>
              </a:rPr>
              <a:t>I </a:t>
            </a:r>
            <a:r>
              <a:rPr lang="en-US" sz="2400" dirty="0">
                <a:latin typeface="HelloAsparagus" panose="02000603000000000000" pitchFamily="2" charset="0"/>
                <a:ea typeface="HelloAsparagus" panose="02000603000000000000" pitchFamily="2" charset="0"/>
              </a:rPr>
              <a:t>will post daily homework assignments and any special instructions on my </a:t>
            </a:r>
            <a:r>
              <a:rPr lang="en-US" sz="2400" dirty="0" smtClean="0">
                <a:latin typeface="HelloAsparagus" panose="02000603000000000000" pitchFamily="2" charset="0"/>
                <a:ea typeface="HelloAsparagus" panose="02000603000000000000" pitchFamily="2" charset="0"/>
              </a:rPr>
              <a:t>website:  </a:t>
            </a:r>
            <a:r>
              <a:rPr lang="en-US" sz="2400" dirty="0">
                <a:latin typeface="HelloAsparagus" panose="02000603000000000000" pitchFamily="2" charset="0"/>
                <a:ea typeface="HelloAsparagus" panose="02000603000000000000" pitchFamily="2" charset="0"/>
                <a:hlinkClick r:id="rId2"/>
              </a:rPr>
              <a:t>http://mrsgarrisonenglish.weebly.com</a:t>
            </a:r>
            <a:r>
              <a:rPr lang="en-US" sz="2400" b="1" dirty="0" smtClean="0">
                <a:latin typeface="HelloAsparagus" panose="02000603000000000000" pitchFamily="2" charset="0"/>
                <a:ea typeface="HelloAsparagus" panose="02000603000000000000" pitchFamily="2" charset="0"/>
                <a:hlinkClick r:id="rId2"/>
              </a:rPr>
              <a:t>/</a:t>
            </a:r>
            <a:endParaRPr lang="en-US" sz="2400" b="1" dirty="0" smtClean="0">
              <a:latin typeface="HelloAsparagus" panose="02000603000000000000" pitchFamily="2" charset="0"/>
              <a:ea typeface="HelloAsparagus" panose="02000603000000000000" pitchFamily="2" charset="0"/>
            </a:endParaRPr>
          </a:p>
          <a:p>
            <a:pPr marL="0" indent="0">
              <a:buNone/>
            </a:pPr>
            <a:endParaRPr lang="en-US" sz="2400" dirty="0">
              <a:latin typeface="HelloAsparagus" panose="02000603000000000000" pitchFamily="2" charset="0"/>
              <a:ea typeface="HelloAsparagus" panose="02000603000000000000" pitchFamily="2" charset="0"/>
            </a:endParaRPr>
          </a:p>
          <a:p>
            <a:r>
              <a:rPr lang="en-US" sz="2400" dirty="0">
                <a:latin typeface="HelloAsparagus" panose="02000603000000000000" pitchFamily="2" charset="0"/>
                <a:ea typeface="HelloAsparagus" panose="02000603000000000000" pitchFamily="2" charset="0"/>
              </a:rPr>
              <a:t>Please use this tool as a </a:t>
            </a:r>
            <a:r>
              <a:rPr lang="en-US" sz="2400" b="1" i="1" dirty="0">
                <a:latin typeface="HelloAsparagus" panose="02000603000000000000" pitchFamily="2" charset="0"/>
                <a:ea typeface="HelloAsparagus" panose="02000603000000000000" pitchFamily="2" charset="0"/>
              </a:rPr>
              <a:t>SUPPLEMENT </a:t>
            </a:r>
            <a:r>
              <a:rPr lang="en-US" sz="2400" dirty="0">
                <a:latin typeface="HelloAsparagus" panose="02000603000000000000" pitchFamily="2" charset="0"/>
                <a:ea typeface="HelloAsparagus" panose="02000603000000000000" pitchFamily="2" charset="0"/>
              </a:rPr>
              <a:t>to the student planner to keep up with your child’s assignments. Your child is responsible for writing down and keeping up with assignments. Please do not rely on the website alone for assignments because occasionally, I will be unable to post assignments on the website. The student planner should be the </a:t>
            </a:r>
            <a:r>
              <a:rPr lang="en-US" sz="2400" b="1" dirty="0">
                <a:latin typeface="HelloAsparagus" panose="02000603000000000000" pitchFamily="2" charset="0"/>
                <a:ea typeface="HelloAsparagus" panose="02000603000000000000" pitchFamily="2" charset="0"/>
              </a:rPr>
              <a:t>first</a:t>
            </a:r>
            <a:r>
              <a:rPr lang="en-US" sz="2400" dirty="0">
                <a:latin typeface="HelloAsparagus" panose="02000603000000000000" pitchFamily="2" charset="0"/>
                <a:ea typeface="HelloAsparagus" panose="02000603000000000000" pitchFamily="2" charset="0"/>
              </a:rPr>
              <a:t> means of keeping track of assignments. </a:t>
            </a:r>
          </a:p>
          <a:p>
            <a:endParaRPr lang="en-US" dirty="0"/>
          </a:p>
        </p:txBody>
      </p:sp>
    </p:spTree>
    <p:extLst>
      <p:ext uri="{BB962C8B-B14F-4D97-AF65-F5344CB8AC3E}">
        <p14:creationId xmlns:p14="http://schemas.microsoft.com/office/powerpoint/2010/main" val="2724660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831" y="613058"/>
            <a:ext cx="8761413" cy="706964"/>
          </a:xfrm>
        </p:spPr>
        <p:txBody>
          <a:bodyPr/>
          <a:lstStyle/>
          <a:p>
            <a:pPr algn="ctr"/>
            <a:r>
              <a:rPr lang="en-US" sz="6000" b="1" dirty="0" smtClean="0">
                <a:latin typeface="HelloAsparagus" panose="02000603000000000000" pitchFamily="2" charset="0"/>
                <a:ea typeface="HelloAsparagus" panose="02000603000000000000" pitchFamily="2" charset="0"/>
              </a:rPr>
              <a:t>6</a:t>
            </a:r>
            <a:r>
              <a:rPr lang="en-US" sz="6000" b="1" baseline="30000" dirty="0" smtClean="0">
                <a:latin typeface="HelloAsparagus" panose="02000603000000000000" pitchFamily="2" charset="0"/>
                <a:ea typeface="HelloAsparagus" panose="02000603000000000000" pitchFamily="2" charset="0"/>
              </a:rPr>
              <a:t>th</a:t>
            </a:r>
            <a:r>
              <a:rPr lang="en-US" sz="6000" b="1" dirty="0" smtClean="0">
                <a:latin typeface="HelloAsparagus" panose="02000603000000000000" pitchFamily="2" charset="0"/>
                <a:ea typeface="HelloAsparagus" panose="02000603000000000000" pitchFamily="2" charset="0"/>
              </a:rPr>
              <a:t> Grade ELA Schedule </a:t>
            </a:r>
            <a:endParaRPr lang="en-US" sz="6000" b="1" dirty="0">
              <a:latin typeface="HelloAsparagus" panose="02000603000000000000" pitchFamily="2" charset="0"/>
              <a:ea typeface="HelloAsparagus" panose="02000603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6206789"/>
              </p:ext>
            </p:extLst>
          </p:nvPr>
        </p:nvGraphicFramePr>
        <p:xfrm>
          <a:off x="489396" y="1522539"/>
          <a:ext cx="11217500" cy="5381627"/>
        </p:xfrm>
        <a:graphic>
          <a:graphicData uri="http://schemas.openxmlformats.org/drawingml/2006/table">
            <a:tbl>
              <a:tblPr firstRow="1" firstCol="1" bandRow="1">
                <a:tableStyleId>{5C22544A-7EE6-4342-B048-85BDC9FD1C3A}</a:tableStyleId>
              </a:tblPr>
              <a:tblGrid>
                <a:gridCol w="1575718"/>
                <a:gridCol w="2657440"/>
                <a:gridCol w="2290898"/>
                <a:gridCol w="2566860"/>
                <a:gridCol w="2126584"/>
              </a:tblGrid>
              <a:tr h="155475">
                <a:tc>
                  <a:txBody>
                    <a:bodyPr/>
                    <a:lstStyle/>
                    <a:p>
                      <a:pPr marL="0" marR="0" algn="l">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0" marR="0" algn="ctr">
                        <a:lnSpc>
                          <a:spcPct val="107000"/>
                        </a:lnSpc>
                        <a:spcBef>
                          <a:spcPts val="0"/>
                        </a:spcBef>
                        <a:spcAft>
                          <a:spcPts val="0"/>
                        </a:spcAft>
                      </a:pPr>
                      <a:r>
                        <a:rPr lang="en-US" sz="1100">
                          <a:effectLst/>
                        </a:rPr>
                        <a:t>1</a:t>
                      </a:r>
                      <a:r>
                        <a:rPr lang="en-US" sz="1100" baseline="30000">
                          <a:effectLst/>
                        </a:rPr>
                        <a:t>st</a:t>
                      </a:r>
                      <a:r>
                        <a:rPr lang="en-US" sz="1100">
                          <a:effectLst/>
                        </a:rPr>
                        <a:t> quarter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0" marR="0" algn="ctr">
                        <a:lnSpc>
                          <a:spcPct val="107000"/>
                        </a:lnSpc>
                        <a:spcBef>
                          <a:spcPts val="0"/>
                        </a:spcBef>
                        <a:spcAft>
                          <a:spcPts val="0"/>
                        </a:spcAft>
                      </a:pPr>
                      <a:r>
                        <a:rPr lang="en-US" sz="1100">
                          <a:effectLst/>
                        </a:rPr>
                        <a:t>2</a:t>
                      </a:r>
                      <a:r>
                        <a:rPr lang="en-US" sz="1100" baseline="30000">
                          <a:effectLst/>
                        </a:rPr>
                        <a:t>nd</a:t>
                      </a:r>
                      <a:r>
                        <a:rPr lang="en-US" sz="1100">
                          <a:effectLst/>
                        </a:rPr>
                        <a:t> quarter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0" marR="0" algn="ctr">
                        <a:lnSpc>
                          <a:spcPct val="107000"/>
                        </a:lnSpc>
                        <a:spcBef>
                          <a:spcPts val="0"/>
                        </a:spcBef>
                        <a:spcAft>
                          <a:spcPts val="0"/>
                        </a:spcAft>
                      </a:pPr>
                      <a:r>
                        <a:rPr lang="en-US" sz="1100">
                          <a:effectLst/>
                        </a:rPr>
                        <a:t>3</a:t>
                      </a:r>
                      <a:r>
                        <a:rPr lang="en-US" sz="1100" baseline="30000">
                          <a:effectLst/>
                        </a:rPr>
                        <a:t>rd</a:t>
                      </a:r>
                      <a:r>
                        <a:rPr lang="en-US" sz="1100">
                          <a:effectLst/>
                        </a:rPr>
                        <a:t> quarter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0" marR="0" algn="ctr">
                        <a:lnSpc>
                          <a:spcPct val="107000"/>
                        </a:lnSpc>
                        <a:spcBef>
                          <a:spcPts val="0"/>
                        </a:spcBef>
                        <a:spcAft>
                          <a:spcPts val="0"/>
                        </a:spcAft>
                      </a:pPr>
                      <a:r>
                        <a:rPr lang="en-US" sz="1100" dirty="0">
                          <a:effectLst/>
                        </a:rPr>
                        <a:t>4</a:t>
                      </a:r>
                      <a:r>
                        <a:rPr lang="en-US" sz="1100" baseline="30000" dirty="0">
                          <a:effectLst/>
                        </a:rPr>
                        <a:t>th</a:t>
                      </a:r>
                      <a:r>
                        <a:rPr lang="en-US" sz="1100" dirty="0">
                          <a:effectLst/>
                        </a:rPr>
                        <a:t> quarter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r>
              <a:tr h="1794896">
                <a:tc>
                  <a:txBody>
                    <a:bodyPr/>
                    <a:lstStyle/>
                    <a:p>
                      <a:pPr marL="0" marR="0" algn="l">
                        <a:lnSpc>
                          <a:spcPct val="107000"/>
                        </a:lnSpc>
                        <a:spcBef>
                          <a:spcPts val="0"/>
                        </a:spcBef>
                        <a:spcAft>
                          <a:spcPts val="0"/>
                        </a:spcAft>
                      </a:pPr>
                      <a:r>
                        <a:rPr lang="en-US" sz="1100">
                          <a:effectLst/>
                        </a:rPr>
                        <a:t>Literature</a:t>
                      </a:r>
                    </a:p>
                    <a:p>
                      <a:pPr marL="0" marR="0" algn="l">
                        <a:lnSpc>
                          <a:spcPct val="107000"/>
                        </a:lnSpc>
                        <a:spcBef>
                          <a:spcPts val="0"/>
                        </a:spcBef>
                        <a:spcAft>
                          <a:spcPts val="0"/>
                        </a:spcAft>
                      </a:pPr>
                      <a:r>
                        <a:rPr lang="en-US" sz="1100">
                          <a:effectLst/>
                        </a:rPr>
                        <a:t> </a:t>
                      </a:r>
                    </a:p>
                    <a:p>
                      <a:pPr marL="0" marR="0" algn="l">
                        <a:lnSpc>
                          <a:spcPct val="107000"/>
                        </a:lnSpc>
                        <a:spcBef>
                          <a:spcPts val="0"/>
                        </a:spcBef>
                        <a:spcAft>
                          <a:spcPts val="0"/>
                        </a:spcAft>
                      </a:pPr>
                      <a:r>
                        <a:rPr lang="en-US" sz="1100">
                          <a:effectLst/>
                        </a:rPr>
                        <a:t> </a:t>
                      </a:r>
                    </a:p>
                    <a:p>
                      <a:pPr marL="0" marR="0" algn="l">
                        <a:lnSpc>
                          <a:spcPct val="107000"/>
                        </a:lnSpc>
                        <a:spcBef>
                          <a:spcPts val="0"/>
                        </a:spcBef>
                        <a:spcAft>
                          <a:spcPts val="0"/>
                        </a:spcAft>
                      </a:pPr>
                      <a:r>
                        <a:rPr lang="en-US" sz="1100">
                          <a:effectLst/>
                        </a:rPr>
                        <a:t> </a:t>
                      </a:r>
                    </a:p>
                    <a:p>
                      <a:pPr marL="0" marR="0" algn="l">
                        <a:lnSpc>
                          <a:spcPct val="107000"/>
                        </a:lnSpc>
                        <a:spcBef>
                          <a:spcPts val="0"/>
                        </a:spcBef>
                        <a:spcAft>
                          <a:spcPts val="0"/>
                        </a:spcAft>
                      </a:pPr>
                      <a:r>
                        <a:rPr lang="en-US" sz="1100">
                          <a:effectLst/>
                        </a:rPr>
                        <a:t> </a:t>
                      </a:r>
                    </a:p>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literary elements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short stories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summer reading novel study – </a:t>
                      </a:r>
                      <a:r>
                        <a:rPr lang="en-US" sz="1100" u="sng">
                          <a:effectLst/>
                        </a:rPr>
                        <a:t>Percy Jackson and the Olympians</a:t>
                      </a:r>
                      <a:r>
                        <a:rPr lang="en-US" sz="1100">
                          <a:effectLst/>
                        </a:rPr>
                        <a:t> - </a:t>
                      </a:r>
                      <a:r>
                        <a:rPr lang="en-US" sz="1100" u="sng">
                          <a:effectLst/>
                        </a:rPr>
                        <a:t>The Lightning Thief</a:t>
                      </a:r>
                      <a:r>
                        <a:rPr lang="en-US" sz="1100">
                          <a:effectLst/>
                        </a:rPr>
                        <a:t>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“The Legacy of Dicey Langston”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setting</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conflict</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Reading Riot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literary elements</a:t>
                      </a:r>
                    </a:p>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figurative language</a:t>
                      </a:r>
                    </a:p>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characterization,</a:t>
                      </a:r>
                    </a:p>
                    <a:p>
                      <a:pPr marL="228600" marR="0" algn="l">
                        <a:lnSpc>
                          <a:spcPct val="107000"/>
                        </a:lnSpc>
                        <a:spcBef>
                          <a:spcPts val="0"/>
                        </a:spcBef>
                        <a:spcAft>
                          <a:spcPts val="0"/>
                        </a:spcAft>
                      </a:pPr>
                      <a:r>
                        <a:rPr lang="en-US" sz="1100" dirty="0">
                          <a:effectLst/>
                        </a:rPr>
                        <a:t>inferences, drawing conclusions</a:t>
                      </a:r>
                    </a:p>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novel study - </a:t>
                      </a:r>
                      <a:r>
                        <a:rPr lang="en-US" sz="1100" u="sng" dirty="0">
                          <a:effectLst/>
                        </a:rPr>
                        <a:t>Freak the Mighty</a:t>
                      </a:r>
                      <a:r>
                        <a:rPr lang="en-US" sz="1100" dirty="0">
                          <a:effectLst/>
                        </a:rPr>
                        <a:t> by Rodman </a:t>
                      </a:r>
                      <a:r>
                        <a:rPr lang="en-US" sz="1100" dirty="0" err="1">
                          <a:effectLst/>
                        </a:rPr>
                        <a:t>Philbrick</a:t>
                      </a:r>
                      <a:endParaRPr lang="en-US" sz="1100" dirty="0">
                        <a:effectLst/>
                      </a:endParaRPr>
                    </a:p>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literature genres</a:t>
                      </a:r>
                    </a:p>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point of view</a:t>
                      </a:r>
                    </a:p>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Reading Riot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informational text features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nonfiction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author’s purpose</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summarizing and paraphrasing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drama elements </a:t>
                      </a:r>
                    </a:p>
                    <a:p>
                      <a:pPr marL="342900" marR="0" lvl="0" indent="-342900" algn="l">
                        <a:lnSpc>
                          <a:spcPct val="107000"/>
                        </a:lnSpc>
                        <a:spcBef>
                          <a:spcPts val="0"/>
                        </a:spcBef>
                        <a:spcAft>
                          <a:spcPts val="0"/>
                        </a:spcAft>
                        <a:buFont typeface="Symbol" panose="05050102010706020507" pitchFamily="18" charset="2"/>
                        <a:buChar char=""/>
                      </a:pPr>
                      <a:r>
                        <a:rPr lang="en-US" sz="1100" u="sng">
                          <a:effectLst/>
                        </a:rPr>
                        <a:t>The Prince and the Pauper </a:t>
                      </a:r>
                      <a:endParaRPr lang="en-US" sz="1100">
                        <a:effectLst/>
                      </a:endParaRPr>
                    </a:p>
                    <a:p>
                      <a:pPr marL="342900" marR="0" lvl="0" indent="-342900" algn="l">
                        <a:lnSpc>
                          <a:spcPct val="107000"/>
                        </a:lnSpc>
                        <a:spcBef>
                          <a:spcPts val="0"/>
                        </a:spcBef>
                        <a:spcAft>
                          <a:spcPts val="0"/>
                        </a:spcAft>
                        <a:buFont typeface="Symbol" panose="05050102010706020507" pitchFamily="18" charset="2"/>
                        <a:buChar char=""/>
                      </a:pPr>
                      <a:r>
                        <a:rPr lang="en-US" sz="1100">
                          <a:effectLst/>
                        </a:rPr>
                        <a:t>Reading Riot</a:t>
                      </a:r>
                    </a:p>
                    <a:p>
                      <a:pPr marL="22860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poetry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element of poetry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novel study – The Egypt Game by Zilpha Keatley Snyder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standardized test review</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Reading Riot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r>
              <a:tr h="1139170">
                <a:tc>
                  <a:txBody>
                    <a:bodyPr/>
                    <a:lstStyle/>
                    <a:p>
                      <a:pPr marL="0" marR="0" algn="l">
                        <a:lnSpc>
                          <a:spcPct val="107000"/>
                        </a:lnSpc>
                        <a:spcBef>
                          <a:spcPts val="0"/>
                        </a:spcBef>
                        <a:spcAft>
                          <a:spcPts val="0"/>
                        </a:spcAft>
                      </a:pPr>
                      <a:r>
                        <a:rPr lang="en-US" sz="1100">
                          <a:effectLst/>
                        </a:rPr>
                        <a:t>Grammar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Parts of Speech review</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mechanics (capitalization, punctuation, apostrophes, common misspellings)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sentence structure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sentence structure</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compound, complex sentences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clauses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focus on pronouns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mechanics</a:t>
                      </a:r>
                    </a:p>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sentence structure</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compound, complex sentences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prepositions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subject-verb agreement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mechanics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-ongoing grammar instruction as needed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r>
              <a:tr h="1139170">
                <a:tc>
                  <a:txBody>
                    <a:bodyPr/>
                    <a:lstStyle/>
                    <a:p>
                      <a:pPr marL="0" marR="0" algn="l">
                        <a:lnSpc>
                          <a:spcPct val="107000"/>
                        </a:lnSpc>
                        <a:spcBef>
                          <a:spcPts val="0"/>
                        </a:spcBef>
                        <a:spcAft>
                          <a:spcPts val="0"/>
                        </a:spcAft>
                      </a:pPr>
                      <a:r>
                        <a:rPr lang="en-US" sz="1100">
                          <a:effectLst/>
                        </a:rPr>
                        <a:t>Writing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writing effective sentences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elements of strong paragraph writing</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journal responses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weekly writing assignments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plagiarism</a:t>
                      </a:r>
                    </a:p>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ongoing writing instruction</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journal responses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weekly written assignments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literature analysis </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portfolio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ongoing writing instruction</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journal responses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weekly written assignments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research writing</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propaganda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journal responses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informational and argumentative writing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r>
              <a:tr h="647375">
                <a:tc>
                  <a:txBody>
                    <a:bodyPr/>
                    <a:lstStyle/>
                    <a:p>
                      <a:pPr marL="0" marR="0" algn="l">
                        <a:lnSpc>
                          <a:spcPct val="107000"/>
                        </a:lnSpc>
                        <a:spcBef>
                          <a:spcPts val="0"/>
                        </a:spcBef>
                        <a:spcAft>
                          <a:spcPts val="0"/>
                        </a:spcAft>
                      </a:pPr>
                      <a:r>
                        <a:rPr lang="en-US" sz="1100">
                          <a:effectLst/>
                        </a:rPr>
                        <a:t>Vocabulary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vocabulary from novel study</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context clues</a:t>
                      </a:r>
                    </a:p>
                    <a:p>
                      <a:pPr marL="22860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vocabulary from novel study</a:t>
                      </a:r>
                    </a:p>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context clues</a:t>
                      </a:r>
                    </a:p>
                    <a:p>
                      <a:pPr marL="228600" marR="0" algn="l">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a:effectLst/>
                        </a:rPr>
                        <a:t>vocabulary</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context clues</a:t>
                      </a:r>
                    </a:p>
                    <a:p>
                      <a:pPr marL="342900" marR="0" lvl="0" indent="-342900" algn="l">
                        <a:lnSpc>
                          <a:spcPct val="107000"/>
                        </a:lnSpc>
                        <a:spcBef>
                          <a:spcPts val="0"/>
                        </a:spcBef>
                        <a:spcAft>
                          <a:spcPts val="0"/>
                        </a:spcAft>
                        <a:buFont typeface="Symbol" panose="05050102010706020507" pitchFamily="18" charset="2"/>
                        <a:buChar char=""/>
                      </a:pPr>
                      <a:r>
                        <a:rPr lang="en-US" sz="1100">
                          <a:effectLst/>
                        </a:rPr>
                        <a:t>roots and stems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vocabulary from literature study </a:t>
                      </a:r>
                    </a:p>
                    <a:p>
                      <a:pPr marL="342900" marR="0" lvl="0" indent="-342900" algn="l">
                        <a:lnSpc>
                          <a:spcPct val="107000"/>
                        </a:lnSpc>
                        <a:spcBef>
                          <a:spcPts val="0"/>
                        </a:spcBef>
                        <a:spcAft>
                          <a:spcPts val="0"/>
                        </a:spcAft>
                        <a:buFont typeface="Symbol" panose="05050102010706020507" pitchFamily="18" charset="2"/>
                        <a:buChar char=""/>
                      </a:pPr>
                      <a:r>
                        <a:rPr lang="en-US" sz="1100" dirty="0">
                          <a:effectLst/>
                        </a:rPr>
                        <a:t>roots and stems</a:t>
                      </a:r>
                    </a:p>
                    <a:p>
                      <a:pPr marL="0" marR="0" algn="l">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649" marR="40649" marT="0" marB="0"/>
                </a:tc>
              </a:tr>
            </a:tbl>
          </a:graphicData>
        </a:graphic>
      </p:graphicFrame>
    </p:spTree>
    <p:extLst>
      <p:ext uri="{BB962C8B-B14F-4D97-AF65-F5344CB8AC3E}">
        <p14:creationId xmlns:p14="http://schemas.microsoft.com/office/powerpoint/2010/main" val="2272694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427</TotalTime>
  <Words>423</Words>
  <Application>Microsoft Office PowerPoint</Application>
  <PresentationFormat>Widescreen</PresentationFormat>
  <Paragraphs>135</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Century Gothic</vt:lpstr>
      <vt:lpstr>HelloAsparagus</vt:lpstr>
      <vt:lpstr>HelloBrownieBadge</vt:lpstr>
      <vt:lpstr>Symbol</vt:lpstr>
      <vt:lpstr>Times New Roman</vt:lpstr>
      <vt:lpstr>Wingdings 3</vt:lpstr>
      <vt:lpstr>Ion Boardroom</vt:lpstr>
      <vt:lpstr>Back to School </vt:lpstr>
      <vt:lpstr>Class Rules </vt:lpstr>
      <vt:lpstr>Materials Needed for Class </vt:lpstr>
      <vt:lpstr>Grading Policies </vt:lpstr>
      <vt:lpstr>Late Work and Make-up Work Policy </vt:lpstr>
      <vt:lpstr>Missing Work Flo-Chart</vt:lpstr>
      <vt:lpstr>Assignment Posting </vt:lpstr>
      <vt:lpstr>6th Grade ELA Schedule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Tolly Garrison</dc:creator>
  <cp:lastModifiedBy>Tolly Garrison</cp:lastModifiedBy>
  <cp:revision>14</cp:revision>
  <dcterms:created xsi:type="dcterms:W3CDTF">2015-08-14T16:19:53Z</dcterms:created>
  <dcterms:modified xsi:type="dcterms:W3CDTF">2015-08-18T20:04:11Z</dcterms:modified>
</cp:coreProperties>
</file>