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Amatic SC" panose="020B0604020202020204" charset="0"/>
      <p:regular r:id="rId6"/>
      <p:bold r:id="rId7"/>
    </p:embeddedFont>
    <p:embeddedFont>
      <p:font typeface="Verdana" panose="020B0604030504040204" pitchFamily="34" charset="0"/>
      <p:regular r:id="rId8"/>
      <p:bold r:id="rId9"/>
      <p:italic r:id="rId10"/>
      <p:boldItalic r:id="rId11"/>
    </p:embeddedFont>
    <p:embeddedFont>
      <p:font typeface="Handlee" panose="020B0604020202020204" charset="0"/>
      <p:regular r:id="rId12"/>
    </p:embeddedFont>
    <p:embeddedFont>
      <p:font typeface="Source Code Pro" panose="020B060402020202020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0DEA1C-2222-45B3-85F6-9E61D15CF2E4}">
  <a:tblStyle styleId="{5C0DEA1C-2222-45B3-85F6-9E61D15CF2E4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93431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6148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5120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3504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Quotation Mark Rules and Examples 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1247850" y="3818300"/>
            <a:ext cx="6468599" cy="75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 b="1">
                <a:latin typeface="Verdana"/>
                <a:ea typeface="Verdana"/>
                <a:cs typeface="Verdana"/>
                <a:sym typeface="Verdana"/>
              </a:rPr>
              <a:t>{Page 36 in ISN}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Shape 62"/>
          <p:cNvGraphicFramePr/>
          <p:nvPr>
            <p:extLst>
              <p:ext uri="{D42A27DB-BD31-4B8C-83A1-F6EECF244321}">
                <p14:modId xmlns:p14="http://schemas.microsoft.com/office/powerpoint/2010/main" val="1961961188"/>
              </p:ext>
            </p:extLst>
          </p:nvPr>
        </p:nvGraphicFramePr>
        <p:xfrm>
          <a:off x="991800" y="202237"/>
          <a:ext cx="7182850" cy="4950710"/>
        </p:xfrm>
        <a:graphic>
          <a:graphicData uri="http://schemas.openxmlformats.org/drawingml/2006/table">
            <a:tbl>
              <a:tblPr>
                <a:noFill/>
                <a:tableStyleId>{5C0DEA1C-2222-45B3-85F6-9E61D15CF2E4}</a:tableStyleId>
              </a:tblPr>
              <a:tblGrid>
                <a:gridCol w="3591425"/>
                <a:gridCol w="3591425"/>
              </a:tblGrid>
              <a:tr h="9884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1. Quotation marks should only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be used for direct quotes, not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indirect quotes.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Direct: “Close the door,” shouted Dad.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Indirect: Dad told me to close the door.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b="1">
                        <a:solidFill>
                          <a:schemeClr val="accent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2. Use a comma before and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after the direct quotation in a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sentence. Commas always go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inside quotation marks.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b="1">
                        <a:solidFill>
                          <a:schemeClr val="accent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Jared said, “It’s the third house 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the right,” and then hung up the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phone.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b="1" dirty="0">
                        <a:solidFill>
                          <a:schemeClr val="accent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3. Use a comma to interrupt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direct quotations or before or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after a direct quotation.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b="1">
                        <a:solidFill>
                          <a:schemeClr val="accent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“Why,” I asked, “must you leave?”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“Because I have to work in the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morning,” replied Sam.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I laughed and said, “Right. I forgot.”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b="1" dirty="0">
                        <a:solidFill>
                          <a:schemeClr val="accent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23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4. When a question is asked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inside quotations, use a question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mark instead of a comma. In the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case of a statement, always use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a comma in place of the period.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b="1" dirty="0">
                        <a:solidFill>
                          <a:schemeClr val="accent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“When are you coming?” asked Jo.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“I’ll be there on Friday,” I said.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b="1" dirty="0">
                        <a:solidFill>
                          <a:schemeClr val="accent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" name="Shape 67"/>
          <p:cNvGraphicFramePr/>
          <p:nvPr>
            <p:extLst>
              <p:ext uri="{D42A27DB-BD31-4B8C-83A1-F6EECF244321}">
                <p14:modId xmlns:p14="http://schemas.microsoft.com/office/powerpoint/2010/main" val="406306778"/>
              </p:ext>
            </p:extLst>
          </p:nvPr>
        </p:nvGraphicFramePr>
        <p:xfrm>
          <a:off x="750350" y="498087"/>
          <a:ext cx="7536600" cy="4480500"/>
        </p:xfrm>
        <a:graphic>
          <a:graphicData uri="http://schemas.openxmlformats.org/drawingml/2006/table">
            <a:tbl>
              <a:tblPr>
                <a:noFill/>
                <a:tableStyleId>{5C0DEA1C-2222-45B3-85F6-9E61D15CF2E4}</a:tableStyleId>
              </a:tblPr>
              <a:tblGrid>
                <a:gridCol w="3768300"/>
                <a:gridCol w="3768300"/>
              </a:tblGrid>
              <a:tr h="18102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chemeClr val="accent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5. Use quotation marks for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titles of publications that are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parts of bigger publications.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The bigger publication is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underlined or written in italics.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chemeClr val="accent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chemeClr val="accent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quotation marks: stories, songs,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poems, articles, television episodes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underline: books, albums, magazines,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periodicals, television shows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chemeClr val="accent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0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chemeClr val="accent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6. When a question ends with a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title in quotations, place the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question mark outside of the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quotation marks. This is the only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time that punctuation is placed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outside of the quotation marks.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800" b="1">
                        <a:solidFill>
                          <a:schemeClr val="accent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chemeClr val="accent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Wrong: Do you like the song, “Let It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Go?”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Correct: Do you like the song, “Let It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 dirty="0">
                          <a:solidFill>
                            <a:schemeClr val="accent1"/>
                          </a:solidFill>
                          <a:latin typeface="Handlee"/>
                          <a:ea typeface="Handlee"/>
                          <a:cs typeface="Handlee"/>
                          <a:sym typeface="Handlee"/>
                        </a:rPr>
                        <a:t>Go”?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800" b="1" dirty="0">
                        <a:solidFill>
                          <a:schemeClr val="accent1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On-screen Show (16:9)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Amatic SC</vt:lpstr>
      <vt:lpstr>Verdana</vt:lpstr>
      <vt:lpstr>Handlee</vt:lpstr>
      <vt:lpstr>Arial</vt:lpstr>
      <vt:lpstr>Source Code Pro</vt:lpstr>
      <vt:lpstr>beach-day</vt:lpstr>
      <vt:lpstr>Quotation Mark Rules and Examples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Quotation Mark Rules and Examples </dc:title>
  <dc:creator>Tolly Garrison</dc:creator>
  <cp:lastModifiedBy>Tolly Garrison</cp:lastModifiedBy>
  <cp:revision>1</cp:revision>
  <dcterms:modified xsi:type="dcterms:W3CDTF">2016-01-28T15:03:22Z</dcterms:modified>
</cp:coreProperties>
</file>