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handoutMasterIdLst>
    <p:handoutMasterId r:id="rId16"/>
  </p:handoutMasterIdLst>
  <p:sldIdLst>
    <p:sldId id="256" r:id="rId2"/>
    <p:sldId id="257" r:id="rId3"/>
    <p:sldId id="260" r:id="rId4"/>
    <p:sldId id="258" r:id="rId5"/>
    <p:sldId id="261" r:id="rId6"/>
    <p:sldId id="259" r:id="rId7"/>
    <p:sldId id="262" r:id="rId8"/>
    <p:sldId id="263" r:id="rId9"/>
    <p:sldId id="264" r:id="rId10"/>
    <p:sldId id="269" r:id="rId11"/>
    <p:sldId id="270" r:id="rId12"/>
    <p:sldId id="265" r:id="rId13"/>
    <p:sldId id="267" r:id="rId14"/>
    <p:sldId id="268" r:id="rId15"/>
  </p:sldIdLst>
  <p:sldSz cx="12192000" cy="6858000"/>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1"/>
            <a:ext cx="3067050" cy="469900"/>
          </a:xfrm>
          <a:prstGeom prst="rect">
            <a:avLst/>
          </a:prstGeom>
        </p:spPr>
        <p:txBody>
          <a:bodyPr vert="horz" lIns="91440" tIns="45720" rIns="91440" bIns="45720" rtlCol="0"/>
          <a:lstStyle>
            <a:lvl1pPr algn="r">
              <a:defRPr sz="1200"/>
            </a:lvl1pPr>
          </a:lstStyle>
          <a:p>
            <a:fld id="{C1FA9256-49D2-4EA0-9D6A-B0549529FF6C}" type="datetimeFigureOut">
              <a:rPr lang="en-US" smtClean="0"/>
              <a:t>11/30/2015</a:t>
            </a:fld>
            <a:endParaRPr lang="en-US"/>
          </a:p>
        </p:txBody>
      </p:sp>
      <p:sp>
        <p:nvSpPr>
          <p:cNvPr id="4" name="Footer Placeholder 3"/>
          <p:cNvSpPr>
            <a:spLocks noGrp="1"/>
          </p:cNvSpPr>
          <p:nvPr>
            <p:ph type="ftr" sz="quarter" idx="2"/>
          </p:nvPr>
        </p:nvSpPr>
        <p:spPr>
          <a:xfrm>
            <a:off x="0" y="889952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9525"/>
            <a:ext cx="3067050" cy="469900"/>
          </a:xfrm>
          <a:prstGeom prst="rect">
            <a:avLst/>
          </a:prstGeom>
        </p:spPr>
        <p:txBody>
          <a:bodyPr vert="horz" lIns="91440" tIns="45720" rIns="91440" bIns="45720" rtlCol="0" anchor="b"/>
          <a:lstStyle>
            <a:lvl1pPr algn="r">
              <a:defRPr sz="1200"/>
            </a:lvl1pPr>
          </a:lstStyle>
          <a:p>
            <a:fld id="{1FFA8F02-3A03-4DCB-B7D7-C3F2AB2BC2FD}" type="slidenum">
              <a:rPr lang="en-US" smtClean="0"/>
              <a:t>‹#›</a:t>
            </a:fld>
            <a:endParaRPr lang="en-US"/>
          </a:p>
        </p:txBody>
      </p:sp>
    </p:spTree>
    <p:extLst>
      <p:ext uri="{BB962C8B-B14F-4D97-AF65-F5344CB8AC3E}">
        <p14:creationId xmlns:p14="http://schemas.microsoft.com/office/powerpoint/2010/main" val="2485372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9011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8553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9171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127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84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0900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969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256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3489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7298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5441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F08F-DC6B-4601-B491-B0F83F6DD2DA}" type="datetimeFigureOut">
              <a:rPr lang="en-US" smtClean="0"/>
              <a:pPr/>
              <a:t>11/30/2015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71156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udy.com/search/text/academy.html?q=point%20of%20view" TargetMode="External"/><Relationship Id="rId2" Type="http://schemas.openxmlformats.org/officeDocument/2006/relationships/hyperlink" Target="http://study.com/search/text/academy.html?q=Second%20pers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4255" y="334572"/>
            <a:ext cx="9144000" cy="1452025"/>
          </a:xfrm>
        </p:spPr>
        <p:txBody>
          <a:bodyPr>
            <a:normAutofit/>
          </a:bodyPr>
          <a:lstStyle/>
          <a:p>
            <a:r>
              <a:rPr lang="en-US" sz="7200" dirty="0" smtClean="0">
                <a:solidFill>
                  <a:srgbClr val="FF3300"/>
                </a:solidFill>
                <a:latin typeface="Aharoni" panose="02010803020104030203" pitchFamily="2" charset="-79"/>
                <a:cs typeface="Aharoni" panose="02010803020104030203" pitchFamily="2" charset="-79"/>
              </a:rPr>
              <a:t>POINT OF VIEW</a:t>
            </a:r>
            <a:endParaRPr lang="en-US" sz="7200" dirty="0">
              <a:solidFill>
                <a:srgbClr val="FF3300"/>
              </a:solidFill>
              <a:latin typeface="Aharoni" panose="02010803020104030203" pitchFamily="2" charset="-79"/>
              <a:cs typeface="Aharoni" panose="02010803020104030203" pitchFamily="2" charset="-79"/>
            </a:endParaRPr>
          </a:p>
        </p:txBody>
      </p:sp>
      <p:sp>
        <p:nvSpPr>
          <p:cNvPr id="4" name="Subtitle 3"/>
          <p:cNvSpPr>
            <a:spLocks noGrp="1"/>
          </p:cNvSpPr>
          <p:nvPr>
            <p:ph type="subTitle" idx="1"/>
          </p:nvPr>
        </p:nvSpPr>
        <p:spPr>
          <a:xfrm>
            <a:off x="1514255" y="1786597"/>
            <a:ext cx="9144000" cy="1655762"/>
          </a:xfrm>
        </p:spPr>
        <p:txBody>
          <a:bodyPr>
            <a:normAutofit/>
          </a:bodyPr>
          <a:lstStyle/>
          <a:p>
            <a:r>
              <a:rPr lang="en-US" sz="3600" dirty="0"/>
              <a:t>t</a:t>
            </a:r>
            <a:r>
              <a:rPr lang="en-US" sz="3600" dirty="0" smtClean="0"/>
              <a:t>he standpoint from which a story is told</a:t>
            </a:r>
            <a:endParaRPr lang="en-US" sz="3600" dirty="0"/>
          </a:p>
        </p:txBody>
      </p:sp>
      <p:pic>
        <p:nvPicPr>
          <p:cNvPr id="5" name="Picture 4"/>
          <p:cNvPicPr>
            <a:picLocks noChangeAspect="1"/>
          </p:cNvPicPr>
          <p:nvPr/>
        </p:nvPicPr>
        <p:blipFill>
          <a:blip r:embed="rId2"/>
          <a:stretch>
            <a:fillRect/>
          </a:stretch>
        </p:blipFill>
        <p:spPr>
          <a:xfrm>
            <a:off x="3900707" y="3195209"/>
            <a:ext cx="4371096" cy="31222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31003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SECOND PERSON POINT OF VIEW</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p>
        </p:txBody>
      </p:sp>
      <p:sp>
        <p:nvSpPr>
          <p:cNvPr id="3" name="Content Placeholder 2"/>
          <p:cNvSpPr>
            <a:spLocks noGrp="1"/>
          </p:cNvSpPr>
          <p:nvPr>
            <p:ph idx="1"/>
          </p:nvPr>
        </p:nvSpPr>
        <p:spPr/>
        <p:txBody>
          <a:bodyPr/>
          <a:lstStyle/>
          <a:p>
            <a:r>
              <a:rPr lang="en-US" b="1" u="sng" dirty="0">
                <a:solidFill>
                  <a:srgbClr val="00B050"/>
                </a:solidFill>
                <a:hlinkClick r:id="rId2"/>
              </a:rPr>
              <a:t>Second person</a:t>
            </a:r>
            <a:r>
              <a:rPr lang="en-US" b="1" dirty="0">
                <a:solidFill>
                  <a:srgbClr val="00B050"/>
                </a:solidFill>
              </a:rPr>
              <a:t> is a </a:t>
            </a:r>
            <a:r>
              <a:rPr lang="en-US" b="1" u="sng" dirty="0">
                <a:solidFill>
                  <a:srgbClr val="00B050"/>
                </a:solidFill>
                <a:hlinkClick r:id="rId3"/>
              </a:rPr>
              <a:t>point of </a:t>
            </a:r>
            <a:r>
              <a:rPr lang="en-US" b="1" u="sng" dirty="0" smtClean="0">
                <a:solidFill>
                  <a:srgbClr val="00B050"/>
                </a:solidFill>
                <a:hlinkClick r:id="rId3"/>
              </a:rPr>
              <a:t>view</a:t>
            </a:r>
            <a:r>
              <a:rPr lang="en-US" b="1" dirty="0">
                <a:solidFill>
                  <a:srgbClr val="00B050"/>
                </a:solidFill>
              </a:rPr>
              <a:t> </a:t>
            </a:r>
            <a:r>
              <a:rPr lang="en-US" b="1" dirty="0" smtClean="0">
                <a:solidFill>
                  <a:srgbClr val="00B050"/>
                </a:solidFill>
              </a:rPr>
              <a:t>where </a:t>
            </a:r>
            <a:r>
              <a:rPr lang="en-US" b="1" dirty="0">
                <a:solidFill>
                  <a:srgbClr val="00B050"/>
                </a:solidFill>
              </a:rPr>
              <a:t>the narrator tells the story to another character using the word 'you.' The author could be talking to the audience, which we could tell by the use of 'you,' 'you're,' or 'your</a:t>
            </a:r>
            <a:r>
              <a:rPr lang="en-US" b="1" dirty="0" smtClean="0">
                <a:solidFill>
                  <a:srgbClr val="00B050"/>
                </a:solidFill>
              </a:rPr>
              <a:t>.‘</a:t>
            </a:r>
          </a:p>
          <a:p>
            <a:endParaRPr lang="en-US" dirty="0"/>
          </a:p>
        </p:txBody>
      </p:sp>
    </p:spTree>
    <p:extLst>
      <p:ext uri="{BB962C8B-B14F-4D97-AF65-F5344CB8AC3E}">
        <p14:creationId xmlns:p14="http://schemas.microsoft.com/office/powerpoint/2010/main" val="1399407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8338"/>
            <a:ext cx="10515600" cy="5468625"/>
          </a:xfrm>
        </p:spPr>
        <p:txBody>
          <a:bodyPr/>
          <a:lstStyle/>
          <a:p>
            <a:r>
              <a:rPr lang="en-US" dirty="0" smtClean="0"/>
              <a:t>Examples:</a:t>
            </a:r>
          </a:p>
          <a:p>
            <a:endParaRPr lang="en-US" dirty="0"/>
          </a:p>
        </p:txBody>
      </p:sp>
      <p:sp>
        <p:nvSpPr>
          <p:cNvPr id="5" name="Rectangle 1"/>
          <p:cNvSpPr>
            <a:spLocks noChangeArrowheads="1"/>
          </p:cNvSpPr>
          <p:nvPr/>
        </p:nvSpPr>
        <p:spPr bwMode="auto">
          <a:xfrm>
            <a:off x="838200" y="1157107"/>
            <a:ext cx="81132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rgbClr val="000000"/>
              </a:solidFill>
              <a:effectLst/>
              <a:latin typeface="Open Sans"/>
            </a:endParaRPr>
          </a:p>
          <a:p>
            <a:pPr defTabSz="914400">
              <a:buFontTx/>
              <a:buChar char="•"/>
            </a:pPr>
            <a:r>
              <a:rPr kumimoji="0" lang="en-US" altLang="en-US" sz="2800" b="0" i="0" u="none" strike="noStrike" cap="none" normalizeH="0" baseline="0" dirty="0" smtClean="0">
                <a:ln>
                  <a:noFill/>
                </a:ln>
                <a:solidFill>
                  <a:srgbClr val="000000"/>
                </a:solidFill>
                <a:effectLst/>
                <a:latin typeface="Open Sans"/>
              </a:rPr>
              <a:t>To make lemonade, you add the juice of lemons to water and sugar.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smtClean="0">
                <a:ln>
                  <a:noFill/>
                </a:ln>
                <a:solidFill>
                  <a:srgbClr val="000000"/>
                </a:solidFill>
                <a:effectLst/>
                <a:latin typeface="Open Sans"/>
              </a:rPr>
              <a:t>You need to prepare a wall before applying primer.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smtClean="0">
                <a:ln>
                  <a:noFill/>
                </a:ln>
                <a:solidFill>
                  <a:srgbClr val="000000"/>
                </a:solidFill>
                <a:effectLst/>
                <a:latin typeface="Open Sans"/>
              </a:rPr>
              <a:t>When getting rid of a drain clog, first turn off the water.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smtClean="0">
                <a:ln>
                  <a:noFill/>
                </a:ln>
                <a:solidFill>
                  <a:srgbClr val="000000"/>
                </a:solidFill>
                <a:effectLst/>
                <a:latin typeface="Open Sans"/>
              </a:rPr>
              <a:t>To calculate the area of a room, multiply the width by the length.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smtClean="0">
                <a:ln>
                  <a:noFill/>
                </a:ln>
                <a:solidFill>
                  <a:srgbClr val="000000"/>
                </a:solidFill>
                <a:effectLst/>
                <a:latin typeface="Open Sans"/>
              </a:rPr>
              <a:t>You should use masking tape to hold a window pane in place before applying glazing compounds.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smtClean="0">
                <a:ln>
                  <a:noFill/>
                </a:ln>
                <a:solidFill>
                  <a:srgbClr val="000000"/>
                </a:solidFill>
                <a:effectLst/>
                <a:latin typeface="Open Sans"/>
              </a:rPr>
              <a:t>To add oil to your car engine, unscrew the cap, place a funnel inside, and slowly add the oil.</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6160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r>
              <a:rPr lang="en-US" dirty="0" smtClean="0"/>
              <a:t>What is the point of view?</a:t>
            </a:r>
            <a:endParaRPr lang="en-US" dirty="0"/>
          </a:p>
        </p:txBody>
      </p:sp>
      <p:sp>
        <p:nvSpPr>
          <p:cNvPr id="3" name="Content Placeholder 2"/>
          <p:cNvSpPr>
            <a:spLocks noGrp="1"/>
          </p:cNvSpPr>
          <p:nvPr>
            <p:ph idx="1"/>
          </p:nvPr>
        </p:nvSpPr>
        <p:spPr>
          <a:xfrm>
            <a:off x="838200" y="837128"/>
            <a:ext cx="10515600" cy="5339835"/>
          </a:xfrm>
        </p:spPr>
        <p:txBody>
          <a:bodyPr>
            <a:normAutofit fontScale="62500" lnSpcReduction="20000"/>
          </a:bodyPr>
          <a:lstStyle/>
          <a:p>
            <a:pPr marL="0" indent="0">
              <a:lnSpc>
                <a:spcPct val="200000"/>
              </a:lnSpc>
              <a:buNone/>
            </a:pPr>
            <a:r>
              <a:rPr lang="en-US" sz="4000" dirty="0" smtClean="0">
                <a:solidFill>
                  <a:srgbClr val="FF0000"/>
                </a:solidFill>
                <a:latin typeface="Aharoni" panose="02010803020104030203" pitchFamily="2" charset="-79"/>
                <a:cs typeface="Aharoni" panose="02010803020104030203" pitchFamily="2" charset="-79"/>
              </a:rPr>
              <a:t>Jeff wrapped his arms around himself and leaned into the wind as he ran.  He was wearing a heavy winter coat, a hat, scarf, and gloves, but he was still shivering from the cold.  He rubbed his arms as he ran down the street.</a:t>
            </a:r>
          </a:p>
          <a:p>
            <a:pPr marL="0" indent="0">
              <a:lnSpc>
                <a:spcPct val="200000"/>
              </a:lnSpc>
              <a:buNone/>
            </a:pPr>
            <a:endParaRPr lang="en-US" dirty="0">
              <a:solidFill>
                <a:srgbClr val="FF0000"/>
              </a:solidFill>
              <a:latin typeface="Aharoni" panose="02010803020104030203" pitchFamily="2" charset="-79"/>
              <a:cs typeface="Aharoni" panose="02010803020104030203" pitchFamily="2" charset="-79"/>
            </a:endParaRPr>
          </a:p>
          <a:p>
            <a:pPr marL="0" indent="0" algn="ctr">
              <a:lnSpc>
                <a:spcPct val="120000"/>
              </a:lnSpc>
              <a:buNone/>
            </a:pPr>
            <a:r>
              <a:rPr lang="en-US" sz="4600" dirty="0" smtClean="0">
                <a:solidFill>
                  <a:srgbClr val="7030A0"/>
                </a:solidFill>
                <a:latin typeface="Arial Rounded MT Bold" panose="020F0704030504030204" pitchFamily="34" charset="0"/>
                <a:cs typeface="Aharoni" panose="02010803020104030203" pitchFamily="2" charset="-79"/>
              </a:rPr>
              <a:t>3</a:t>
            </a:r>
            <a:r>
              <a:rPr lang="en-US" sz="4600" baseline="30000" dirty="0" smtClean="0">
                <a:solidFill>
                  <a:srgbClr val="7030A0"/>
                </a:solidFill>
                <a:latin typeface="Arial Rounded MT Bold" panose="020F0704030504030204" pitchFamily="34" charset="0"/>
                <a:cs typeface="Aharoni" panose="02010803020104030203" pitchFamily="2" charset="-79"/>
              </a:rPr>
              <a:t>rd</a:t>
            </a:r>
            <a:r>
              <a:rPr lang="en-US" sz="4600" dirty="0" smtClean="0">
                <a:solidFill>
                  <a:srgbClr val="7030A0"/>
                </a:solidFill>
                <a:latin typeface="Arial Rounded MT Bold" panose="020F0704030504030204" pitchFamily="34" charset="0"/>
                <a:cs typeface="Aharoni" panose="02010803020104030203" pitchFamily="2" charset="-79"/>
              </a:rPr>
              <a:t> person limited –</a:t>
            </a:r>
          </a:p>
          <a:p>
            <a:pPr marL="0" indent="0" algn="ctr">
              <a:lnSpc>
                <a:spcPct val="120000"/>
              </a:lnSpc>
              <a:buNone/>
            </a:pPr>
            <a:r>
              <a:rPr lang="en-US" sz="4600" dirty="0" smtClean="0">
                <a:solidFill>
                  <a:srgbClr val="7030A0"/>
                </a:solidFill>
                <a:latin typeface="Arial Rounded MT Bold" panose="020F0704030504030204" pitchFamily="34" charset="0"/>
                <a:cs typeface="Aharoni" panose="02010803020104030203" pitchFamily="2" charset="-79"/>
              </a:rPr>
              <a:t>The readers knows only what can be observed.  The reader only knows actions, not thoughts.</a:t>
            </a:r>
          </a:p>
        </p:txBody>
      </p:sp>
    </p:spTree>
    <p:extLst>
      <p:ext uri="{BB962C8B-B14F-4D97-AF65-F5344CB8AC3E}">
        <p14:creationId xmlns:p14="http://schemas.microsoft.com/office/powerpoint/2010/main" val="48843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r>
              <a:rPr lang="en-US" dirty="0" smtClean="0"/>
              <a:t>What is the point of view?</a:t>
            </a:r>
            <a:endParaRPr lang="en-US" dirty="0"/>
          </a:p>
        </p:txBody>
      </p:sp>
      <p:sp>
        <p:nvSpPr>
          <p:cNvPr id="3" name="Content Placeholder 2"/>
          <p:cNvSpPr>
            <a:spLocks noGrp="1"/>
          </p:cNvSpPr>
          <p:nvPr>
            <p:ph idx="1"/>
          </p:nvPr>
        </p:nvSpPr>
        <p:spPr>
          <a:xfrm>
            <a:off x="838200" y="837128"/>
            <a:ext cx="10515600" cy="5339835"/>
          </a:xfrm>
        </p:spPr>
        <p:txBody>
          <a:bodyPr>
            <a:normAutofit fontScale="92500"/>
          </a:bodyPr>
          <a:lstStyle/>
          <a:p>
            <a:pPr marL="0" indent="0">
              <a:lnSpc>
                <a:spcPct val="200000"/>
              </a:lnSpc>
              <a:buNone/>
            </a:pPr>
            <a:r>
              <a:rPr lang="en-US" dirty="0" smtClean="0">
                <a:solidFill>
                  <a:srgbClr val="FF0000"/>
                </a:solidFill>
                <a:latin typeface="Aharoni" panose="02010803020104030203" pitchFamily="2" charset="-79"/>
                <a:cs typeface="Aharoni" panose="02010803020104030203" pitchFamily="2" charset="-79"/>
              </a:rPr>
              <a:t>I wrapped my arms around myself and leaned into the wind as I ran.  </a:t>
            </a:r>
            <a:r>
              <a:rPr lang="en-US" dirty="0">
                <a:solidFill>
                  <a:srgbClr val="FF0000"/>
                </a:solidFill>
                <a:latin typeface="Aharoni" panose="02010803020104030203" pitchFamily="2" charset="-79"/>
                <a:cs typeface="Aharoni" panose="02010803020104030203" pitchFamily="2" charset="-79"/>
              </a:rPr>
              <a:t>I</a:t>
            </a:r>
            <a:r>
              <a:rPr lang="en-US" dirty="0" smtClean="0">
                <a:solidFill>
                  <a:srgbClr val="FF0000"/>
                </a:solidFill>
                <a:latin typeface="Aharoni" panose="02010803020104030203" pitchFamily="2" charset="-79"/>
                <a:cs typeface="Aharoni" panose="02010803020104030203" pitchFamily="2" charset="-79"/>
              </a:rPr>
              <a:t> was wearing my heaviest winter coat, a hat, scarf, and gloves, but I was still shivering from the cold.  I rubbed my arms as I ran and dreamed of hot </a:t>
            </a:r>
            <a:r>
              <a:rPr lang="en-US" dirty="0" err="1" smtClean="0">
                <a:solidFill>
                  <a:srgbClr val="FF0000"/>
                </a:solidFill>
                <a:latin typeface="Aharoni" panose="02010803020104030203" pitchFamily="2" charset="-79"/>
                <a:cs typeface="Aharoni" panose="02010803020104030203" pitchFamily="2" charset="-79"/>
              </a:rPr>
              <a:t>cocca</a:t>
            </a:r>
            <a:r>
              <a:rPr lang="en-US" dirty="0" smtClean="0">
                <a:solidFill>
                  <a:srgbClr val="FF0000"/>
                </a:solidFill>
                <a:latin typeface="Aharoni" panose="02010803020104030203" pitchFamily="2" charset="-79"/>
                <a:cs typeface="Aharoni" panose="02010803020104030203" pitchFamily="2" charset="-79"/>
              </a:rPr>
              <a:t> and warm chocolate chip cookies.  I couldn’t wait to get home and warm up.</a:t>
            </a:r>
          </a:p>
          <a:p>
            <a:pPr marL="0" indent="0" algn="ctr">
              <a:lnSpc>
                <a:spcPct val="120000"/>
              </a:lnSpc>
              <a:buNone/>
            </a:pPr>
            <a:r>
              <a:rPr lang="en-US" dirty="0" smtClean="0">
                <a:solidFill>
                  <a:srgbClr val="7030A0"/>
                </a:solidFill>
                <a:latin typeface="Arial Rounded MT Bold" panose="020F0704030504030204" pitchFamily="34" charset="0"/>
                <a:cs typeface="Aharoni" panose="02010803020104030203" pitchFamily="2" charset="-79"/>
              </a:rPr>
              <a:t>1</a:t>
            </a:r>
            <a:r>
              <a:rPr lang="en-US" baseline="30000" dirty="0" smtClean="0">
                <a:solidFill>
                  <a:srgbClr val="7030A0"/>
                </a:solidFill>
                <a:latin typeface="Arial Rounded MT Bold" panose="020F0704030504030204" pitchFamily="34" charset="0"/>
                <a:cs typeface="Aharoni" panose="02010803020104030203" pitchFamily="2" charset="-79"/>
              </a:rPr>
              <a:t>st</a:t>
            </a:r>
            <a:r>
              <a:rPr lang="en-US" dirty="0" smtClean="0">
                <a:solidFill>
                  <a:srgbClr val="7030A0"/>
                </a:solidFill>
                <a:latin typeface="Arial Rounded MT Bold" panose="020F0704030504030204" pitchFamily="34" charset="0"/>
                <a:cs typeface="Aharoni" panose="02010803020104030203" pitchFamily="2" charset="-79"/>
              </a:rPr>
              <a:t> person POV</a:t>
            </a:r>
            <a:endParaRPr lang="en-US" dirty="0">
              <a:solidFill>
                <a:srgbClr val="7030A0"/>
              </a:solidFill>
              <a:latin typeface="Arial Rounded MT Bold" panose="020F0704030504030204" pitchFamily="34" charset="0"/>
              <a:cs typeface="Aharoni" panose="02010803020104030203" pitchFamily="2" charset="-79"/>
            </a:endParaRPr>
          </a:p>
          <a:p>
            <a:pPr marL="0" indent="0" algn="ctr">
              <a:lnSpc>
                <a:spcPct val="120000"/>
              </a:lnSpc>
              <a:buNone/>
            </a:pPr>
            <a:r>
              <a:rPr lang="en-US" dirty="0">
                <a:solidFill>
                  <a:srgbClr val="7030A0"/>
                </a:solidFill>
                <a:latin typeface="Arial Rounded MT Bold" panose="020F0704030504030204" pitchFamily="34" charset="0"/>
                <a:cs typeface="Aharoni" panose="02010803020104030203" pitchFamily="2" charset="-79"/>
              </a:rPr>
              <a:t>The </a:t>
            </a:r>
            <a:r>
              <a:rPr lang="en-US" dirty="0" smtClean="0">
                <a:solidFill>
                  <a:srgbClr val="7030A0"/>
                </a:solidFill>
                <a:latin typeface="Arial Rounded MT Bold" panose="020F0704030504030204" pitchFamily="34" charset="0"/>
                <a:cs typeface="Aharoni" panose="02010803020104030203" pitchFamily="2" charset="-79"/>
              </a:rPr>
              <a:t>paragraph uses first person pronouns.</a:t>
            </a:r>
            <a:endParaRPr lang="en-US" dirty="0">
              <a:solidFill>
                <a:srgbClr val="7030A0"/>
              </a:solidFill>
              <a:latin typeface="Arial Rounded MT Bold" panose="020F0704030504030204" pitchFamily="34" charset="0"/>
              <a:cs typeface="Aharoni" panose="02010803020104030203" pitchFamily="2" charset="-79"/>
            </a:endParaRPr>
          </a:p>
          <a:p>
            <a:pPr marL="0" indent="0">
              <a:lnSpc>
                <a:spcPct val="200000"/>
              </a:lnSpc>
              <a:buNone/>
            </a:pPr>
            <a:endParaRPr lang="en-US" dirty="0" smtClean="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1890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r>
              <a:rPr lang="en-US" dirty="0" smtClean="0"/>
              <a:t>What is the point of view?</a:t>
            </a:r>
            <a:endParaRPr lang="en-US" dirty="0"/>
          </a:p>
        </p:txBody>
      </p:sp>
      <p:sp>
        <p:nvSpPr>
          <p:cNvPr id="3" name="Content Placeholder 2"/>
          <p:cNvSpPr>
            <a:spLocks noGrp="1"/>
          </p:cNvSpPr>
          <p:nvPr>
            <p:ph idx="1"/>
          </p:nvPr>
        </p:nvSpPr>
        <p:spPr>
          <a:xfrm>
            <a:off x="838200" y="837128"/>
            <a:ext cx="10515600" cy="5339835"/>
          </a:xfrm>
        </p:spPr>
        <p:txBody>
          <a:bodyPr>
            <a:normAutofit fontScale="85000" lnSpcReduction="10000"/>
          </a:bodyPr>
          <a:lstStyle/>
          <a:p>
            <a:pPr marL="0" indent="0">
              <a:lnSpc>
                <a:spcPct val="200000"/>
              </a:lnSpc>
              <a:buNone/>
            </a:pPr>
            <a:r>
              <a:rPr lang="en-US" dirty="0" smtClean="0">
                <a:solidFill>
                  <a:srgbClr val="FF0000"/>
                </a:solidFill>
                <a:latin typeface="Aharoni" panose="02010803020104030203" pitchFamily="2" charset="-79"/>
                <a:cs typeface="Aharoni" panose="02010803020104030203" pitchFamily="2" charset="-79"/>
              </a:rPr>
              <a:t>Jeff wrapped his arms around himself and leaned into the wind as he ran.  He was wearing his heaviest winter coat, a hat, scarf, and gloves, but he was still shivering from the cold.  He rubbed his arms as he ran and dreamed of hot cocoa and warm chocolate chip cookies.  He could not wait to get him so he could warm up.</a:t>
            </a:r>
          </a:p>
          <a:p>
            <a:pPr marL="0" indent="0" algn="ctr">
              <a:lnSpc>
                <a:spcPct val="120000"/>
              </a:lnSpc>
              <a:buNone/>
            </a:pPr>
            <a:r>
              <a:rPr lang="en-US" dirty="0" smtClean="0">
                <a:solidFill>
                  <a:srgbClr val="7030A0"/>
                </a:solidFill>
                <a:latin typeface="Arial Rounded MT Bold" panose="020F0704030504030204" pitchFamily="34" charset="0"/>
                <a:cs typeface="Aharoni" panose="02010803020104030203" pitchFamily="2" charset="-79"/>
              </a:rPr>
              <a:t>3rd </a:t>
            </a:r>
            <a:r>
              <a:rPr lang="en-US" dirty="0">
                <a:solidFill>
                  <a:srgbClr val="7030A0"/>
                </a:solidFill>
                <a:latin typeface="Arial Rounded MT Bold" panose="020F0704030504030204" pitchFamily="34" charset="0"/>
                <a:cs typeface="Aharoni" panose="02010803020104030203" pitchFamily="2" charset="-79"/>
              </a:rPr>
              <a:t>person </a:t>
            </a:r>
            <a:r>
              <a:rPr lang="en-US" dirty="0" smtClean="0">
                <a:solidFill>
                  <a:srgbClr val="7030A0"/>
                </a:solidFill>
                <a:latin typeface="Arial Rounded MT Bold" panose="020F0704030504030204" pitchFamily="34" charset="0"/>
                <a:cs typeface="Aharoni" panose="02010803020104030203" pitchFamily="2" charset="-79"/>
              </a:rPr>
              <a:t>omniscient </a:t>
            </a:r>
            <a:r>
              <a:rPr lang="en-US" dirty="0">
                <a:solidFill>
                  <a:srgbClr val="7030A0"/>
                </a:solidFill>
                <a:latin typeface="Arial Rounded MT Bold" panose="020F0704030504030204" pitchFamily="34" charset="0"/>
                <a:cs typeface="Aharoni" panose="02010803020104030203" pitchFamily="2" charset="-79"/>
              </a:rPr>
              <a:t>–</a:t>
            </a:r>
          </a:p>
          <a:p>
            <a:pPr marL="0" indent="0" algn="ctr">
              <a:lnSpc>
                <a:spcPct val="120000"/>
              </a:lnSpc>
              <a:buNone/>
            </a:pPr>
            <a:r>
              <a:rPr lang="en-US" dirty="0">
                <a:solidFill>
                  <a:srgbClr val="7030A0"/>
                </a:solidFill>
                <a:latin typeface="Arial Rounded MT Bold" panose="020F0704030504030204" pitchFamily="34" charset="0"/>
                <a:cs typeface="Aharoni" panose="02010803020104030203" pitchFamily="2" charset="-79"/>
              </a:rPr>
              <a:t>The </a:t>
            </a:r>
            <a:r>
              <a:rPr lang="en-US" dirty="0" smtClean="0">
                <a:solidFill>
                  <a:srgbClr val="7030A0"/>
                </a:solidFill>
                <a:latin typeface="Arial Rounded MT Bold" panose="020F0704030504030204" pitchFamily="34" charset="0"/>
                <a:cs typeface="Aharoni" panose="02010803020104030203" pitchFamily="2" charset="-79"/>
              </a:rPr>
              <a:t>reader </a:t>
            </a:r>
            <a:r>
              <a:rPr lang="en-US" dirty="0">
                <a:solidFill>
                  <a:srgbClr val="7030A0"/>
                </a:solidFill>
                <a:latin typeface="Arial Rounded MT Bold" panose="020F0704030504030204" pitchFamily="34" charset="0"/>
                <a:cs typeface="Aharoni" panose="02010803020104030203" pitchFamily="2" charset="-79"/>
              </a:rPr>
              <a:t>knows </a:t>
            </a:r>
            <a:r>
              <a:rPr lang="en-US" dirty="0" smtClean="0">
                <a:solidFill>
                  <a:srgbClr val="7030A0"/>
                </a:solidFill>
                <a:latin typeface="Arial Rounded MT Bold" panose="020F0704030504030204" pitchFamily="34" charset="0"/>
                <a:cs typeface="Aharoni" panose="02010803020104030203" pitchFamily="2" charset="-79"/>
              </a:rPr>
              <a:t>the character’s thoughts and feelings.  </a:t>
            </a:r>
            <a:endParaRPr lang="en-US" dirty="0">
              <a:solidFill>
                <a:srgbClr val="7030A0"/>
              </a:solidFill>
              <a:latin typeface="Arial Rounded MT Bold" panose="020F0704030504030204" pitchFamily="34" charset="0"/>
              <a:cs typeface="Aharoni" panose="02010803020104030203" pitchFamily="2" charset="-79"/>
            </a:endParaRPr>
          </a:p>
          <a:p>
            <a:pPr marL="0" indent="0">
              <a:lnSpc>
                <a:spcPct val="200000"/>
              </a:lnSpc>
              <a:buNone/>
            </a:pPr>
            <a:endParaRPr lang="en-US" dirty="0" smtClean="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3705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4572"/>
            <a:ext cx="10515600" cy="5642391"/>
          </a:xfrm>
        </p:spPr>
        <p:txBody>
          <a:bodyPr/>
          <a:lstStyle/>
          <a:p>
            <a:pPr marL="0" indent="0" algn="ctr">
              <a:buNone/>
            </a:pPr>
            <a:r>
              <a:rPr lang="en-US" sz="5400" dirty="0" smtClean="0">
                <a:latin typeface="Aharoni" panose="02010803020104030203" pitchFamily="2" charset="-79"/>
                <a:cs typeface="Aharoni" panose="02010803020104030203" pitchFamily="2" charset="-79"/>
              </a:rPr>
              <a:t>FIRST PERSON POINT OF VIEW</a:t>
            </a:r>
          </a:p>
          <a:p>
            <a:pPr marL="0" indent="0">
              <a:buNone/>
            </a:pPr>
            <a:endParaRPr lang="en-US" dirty="0">
              <a:solidFill>
                <a:srgbClr val="FF0000"/>
              </a:solidFill>
              <a:latin typeface="Aharoni" panose="02010803020104030203" pitchFamily="2" charset="-79"/>
              <a:cs typeface="Aharoni" panose="02010803020104030203" pitchFamily="2" charset="-79"/>
            </a:endParaRPr>
          </a:p>
          <a:p>
            <a:r>
              <a:rPr lang="en-US" sz="4400" dirty="0" smtClean="0">
                <a:solidFill>
                  <a:srgbClr val="00B0F0"/>
                </a:solidFill>
                <a:latin typeface="Aharoni" panose="02010803020104030203" pitchFamily="2" charset="-79"/>
                <a:cs typeface="Aharoni" panose="02010803020104030203" pitchFamily="2" charset="-79"/>
              </a:rPr>
              <a:t>Told from the viewpoint of one of the characters</a:t>
            </a:r>
          </a:p>
          <a:p>
            <a:pPr marL="0" indent="0">
              <a:buNone/>
            </a:pPr>
            <a:endParaRPr lang="en-US" sz="4400" dirty="0" smtClean="0">
              <a:solidFill>
                <a:srgbClr val="00B0F0"/>
              </a:solidFill>
              <a:latin typeface="Aharoni" panose="02010803020104030203" pitchFamily="2" charset="-79"/>
              <a:cs typeface="Aharoni" panose="02010803020104030203" pitchFamily="2" charset="-79"/>
            </a:endParaRPr>
          </a:p>
          <a:p>
            <a:r>
              <a:rPr lang="en-US" sz="4400" dirty="0" smtClean="0">
                <a:solidFill>
                  <a:srgbClr val="00B0F0"/>
                </a:solidFill>
                <a:latin typeface="Aharoni" panose="02010803020104030203" pitchFamily="2" charset="-79"/>
                <a:cs typeface="Aharoni" panose="02010803020104030203" pitchFamily="2" charset="-79"/>
              </a:rPr>
              <a:t>Uses pronouns I, me, we, us </a:t>
            </a:r>
          </a:p>
        </p:txBody>
      </p:sp>
    </p:spTree>
    <p:extLst>
      <p:ext uri="{BB962C8B-B14F-4D97-AF65-F5344CB8AC3E}">
        <p14:creationId xmlns:p14="http://schemas.microsoft.com/office/powerpoint/2010/main" val="3669543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583"/>
            <a:ext cx="10515600" cy="296057"/>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838200" y="1083212"/>
            <a:ext cx="10515600" cy="5346969"/>
          </a:xfrm>
        </p:spPr>
        <p:txBody>
          <a:bodyPr/>
          <a:lstStyle/>
          <a:p>
            <a:pPr marL="0" indent="0">
              <a:buNone/>
            </a:pPr>
            <a:r>
              <a:rPr lang="en-US" dirty="0" smtClean="0"/>
              <a:t>	</a:t>
            </a:r>
            <a:r>
              <a:rPr lang="en-US" sz="3600" dirty="0" smtClean="0"/>
              <a:t>I had trouble sleeping that night because I was so thrilled about our plans for the next day.  I tossed and turned in my bed as I thought about the rollercoasters I would ride when we arrived at the amusement park.  I just could not contain my excitement!</a:t>
            </a:r>
            <a:endParaRPr lang="en-US" sz="3600" dirty="0"/>
          </a:p>
        </p:txBody>
      </p:sp>
    </p:spTree>
    <p:extLst>
      <p:ext uri="{BB962C8B-B14F-4D97-AF65-F5344CB8AC3E}">
        <p14:creationId xmlns:p14="http://schemas.microsoft.com/office/powerpoint/2010/main" val="202708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151" y="506437"/>
            <a:ext cx="11788725" cy="5642391"/>
          </a:xfrm>
        </p:spPr>
        <p:txBody>
          <a:bodyPr/>
          <a:lstStyle/>
          <a:p>
            <a:pPr marL="0" indent="0" algn="ctr">
              <a:buNone/>
            </a:pPr>
            <a:r>
              <a:rPr lang="en-US" sz="5400" dirty="0" smtClean="0">
                <a:latin typeface="Aharoni" panose="02010803020104030203" pitchFamily="2" charset="-79"/>
                <a:cs typeface="Aharoni" panose="02010803020104030203" pitchFamily="2" charset="-79"/>
              </a:rPr>
              <a:t>THIRD PERSON LIMITED</a:t>
            </a:r>
          </a:p>
          <a:p>
            <a:pPr marL="0" indent="0">
              <a:buNone/>
            </a:pPr>
            <a:endParaRPr lang="en-US" dirty="0">
              <a:solidFill>
                <a:srgbClr val="FF0000"/>
              </a:solidFill>
              <a:latin typeface="Aharoni" panose="02010803020104030203" pitchFamily="2" charset="-79"/>
              <a:cs typeface="Aharoni" panose="02010803020104030203" pitchFamily="2" charset="-79"/>
            </a:endParaRPr>
          </a:p>
          <a:p>
            <a:r>
              <a:rPr lang="en-US" sz="4400" dirty="0" smtClean="0">
                <a:solidFill>
                  <a:srgbClr val="FF0000"/>
                </a:solidFill>
                <a:latin typeface="Aharoni" panose="02010803020104030203" pitchFamily="2" charset="-79"/>
                <a:cs typeface="Aharoni" panose="02010803020104030203" pitchFamily="2" charset="-79"/>
              </a:rPr>
              <a:t>The narrator is an outside observer that focuses on the thoughts and feelings of one character</a:t>
            </a:r>
          </a:p>
          <a:p>
            <a:pPr marL="0" indent="0">
              <a:buNone/>
            </a:pPr>
            <a:endParaRPr lang="en-US" sz="4400" dirty="0" smtClean="0">
              <a:solidFill>
                <a:srgbClr val="FF0000"/>
              </a:solidFill>
              <a:latin typeface="Aharoni" panose="02010803020104030203" pitchFamily="2" charset="-79"/>
              <a:cs typeface="Aharoni" panose="02010803020104030203" pitchFamily="2" charset="-79"/>
            </a:endParaRPr>
          </a:p>
          <a:p>
            <a:pPr marL="0" indent="0">
              <a:buNone/>
            </a:pPr>
            <a:r>
              <a:rPr lang="en-US" sz="4400" dirty="0" smtClean="0">
                <a:solidFill>
                  <a:srgbClr val="FF0000"/>
                </a:solidFill>
                <a:latin typeface="Aharoni" panose="02010803020104030203" pitchFamily="2" charset="-79"/>
                <a:cs typeface="Aharoni" panose="02010803020104030203" pitchFamily="2" charset="-79"/>
              </a:rPr>
              <a:t>Pronouns: </a:t>
            </a:r>
            <a:r>
              <a:rPr lang="en-US" sz="3200" dirty="0" smtClean="0">
                <a:solidFill>
                  <a:srgbClr val="FF0000"/>
                </a:solidFill>
                <a:latin typeface="Aharoni" panose="02010803020104030203" pitchFamily="2" charset="-79"/>
                <a:cs typeface="Aharoni" panose="02010803020104030203" pitchFamily="2" charset="-79"/>
              </a:rPr>
              <a:t>he, him, his, she, her, they, their, them</a:t>
            </a:r>
          </a:p>
        </p:txBody>
      </p:sp>
    </p:spTree>
    <p:extLst>
      <p:ext uri="{BB962C8B-B14F-4D97-AF65-F5344CB8AC3E}">
        <p14:creationId xmlns:p14="http://schemas.microsoft.com/office/powerpoint/2010/main" val="2763691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583"/>
            <a:ext cx="10515600" cy="296057"/>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838200" y="1083212"/>
            <a:ext cx="10515600" cy="5346969"/>
          </a:xfrm>
        </p:spPr>
        <p:txBody>
          <a:bodyPr/>
          <a:lstStyle/>
          <a:p>
            <a:pPr marL="0" indent="0">
              <a:buNone/>
            </a:pPr>
            <a:r>
              <a:rPr lang="en-US" dirty="0" smtClean="0"/>
              <a:t>	</a:t>
            </a:r>
            <a:r>
              <a:rPr lang="en-US" sz="3600" dirty="0" smtClean="0"/>
              <a:t>Bob had trouble sleeping last night because he was so thrilled about his plans for the next day.  He tossed and turned in his bed unable to get to sleep.  He woke his mother and talked with her about the rollercoasters he would ride when he arrived at the amusement park.  He just could not contain his excitement!  His mother told him if he didn’t get some sleep, he would be miserable the next day. </a:t>
            </a:r>
            <a:endParaRPr lang="en-US" sz="3600" dirty="0"/>
          </a:p>
        </p:txBody>
      </p:sp>
    </p:spTree>
    <p:extLst>
      <p:ext uri="{BB962C8B-B14F-4D97-AF65-F5344CB8AC3E}">
        <p14:creationId xmlns:p14="http://schemas.microsoft.com/office/powerpoint/2010/main" val="3776844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151" y="506437"/>
            <a:ext cx="11788725" cy="5642391"/>
          </a:xfrm>
        </p:spPr>
        <p:txBody>
          <a:bodyPr/>
          <a:lstStyle/>
          <a:p>
            <a:pPr marL="0" indent="0" algn="ctr">
              <a:buNone/>
            </a:pPr>
            <a:r>
              <a:rPr lang="en-US" sz="5400" dirty="0" smtClean="0">
                <a:latin typeface="Aharoni" panose="02010803020104030203" pitchFamily="2" charset="-79"/>
                <a:cs typeface="Aharoni" panose="02010803020104030203" pitchFamily="2" charset="-79"/>
              </a:rPr>
              <a:t>THIRD PERSON OMNISCIENT</a:t>
            </a:r>
          </a:p>
          <a:p>
            <a:pPr marL="0" indent="0">
              <a:buNone/>
            </a:pPr>
            <a:endParaRPr lang="en-US" dirty="0">
              <a:solidFill>
                <a:srgbClr val="FF0000"/>
              </a:solidFill>
              <a:latin typeface="Aharoni" panose="02010803020104030203" pitchFamily="2" charset="-79"/>
              <a:cs typeface="Aharoni" panose="02010803020104030203" pitchFamily="2" charset="-79"/>
            </a:endParaRPr>
          </a:p>
          <a:p>
            <a:r>
              <a:rPr lang="en-US" sz="4400" dirty="0" smtClean="0">
                <a:solidFill>
                  <a:srgbClr val="7030A0"/>
                </a:solidFill>
                <a:latin typeface="Aharoni" panose="02010803020104030203" pitchFamily="2" charset="-79"/>
                <a:cs typeface="Aharoni" panose="02010803020104030203" pitchFamily="2" charset="-79"/>
              </a:rPr>
              <a:t>The narrator is an outside observer that focuses on the thoughts and feelings of all the characters in the story</a:t>
            </a:r>
          </a:p>
          <a:p>
            <a:pPr marL="0" indent="0">
              <a:buNone/>
            </a:pPr>
            <a:endParaRPr lang="en-US" sz="4400" dirty="0" smtClean="0">
              <a:solidFill>
                <a:srgbClr val="7030A0"/>
              </a:solidFill>
              <a:latin typeface="Aharoni" panose="02010803020104030203" pitchFamily="2" charset="-79"/>
              <a:cs typeface="Aharoni" panose="02010803020104030203" pitchFamily="2" charset="-79"/>
            </a:endParaRPr>
          </a:p>
          <a:p>
            <a:pPr marL="0" indent="0">
              <a:buNone/>
            </a:pPr>
            <a:r>
              <a:rPr lang="en-US" sz="4400" dirty="0" smtClean="0">
                <a:solidFill>
                  <a:srgbClr val="7030A0"/>
                </a:solidFill>
                <a:latin typeface="Aharoni" panose="02010803020104030203" pitchFamily="2" charset="-79"/>
                <a:cs typeface="Aharoni" panose="02010803020104030203" pitchFamily="2" charset="-79"/>
              </a:rPr>
              <a:t>Pronouns: </a:t>
            </a:r>
            <a:r>
              <a:rPr lang="en-US" sz="3200" dirty="0" smtClean="0">
                <a:solidFill>
                  <a:srgbClr val="7030A0"/>
                </a:solidFill>
                <a:latin typeface="Aharoni" panose="02010803020104030203" pitchFamily="2" charset="-79"/>
                <a:cs typeface="Aharoni" panose="02010803020104030203" pitchFamily="2" charset="-79"/>
              </a:rPr>
              <a:t>he, him, his, she, her, they, their, them</a:t>
            </a:r>
          </a:p>
        </p:txBody>
      </p:sp>
    </p:spTree>
    <p:extLst>
      <p:ext uri="{BB962C8B-B14F-4D97-AF65-F5344CB8AC3E}">
        <p14:creationId xmlns:p14="http://schemas.microsoft.com/office/powerpoint/2010/main" val="3862549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207"/>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838200" y="900332"/>
            <a:ext cx="10515600" cy="5276631"/>
          </a:xfrm>
        </p:spPr>
        <p:txBody>
          <a:bodyPr/>
          <a:lstStyle/>
          <a:p>
            <a:pPr marL="0" indent="0">
              <a:buNone/>
            </a:pPr>
            <a:r>
              <a:rPr lang="en-US" dirty="0" smtClean="0"/>
              <a:t>	Sue felt nervous.  She hoped she had studied enough.  Last night, she had not felt like studying for the test.  Now that the time of the test had arrived, she wished she had studied more.</a:t>
            </a:r>
          </a:p>
          <a:p>
            <a:pPr marL="0" indent="0">
              <a:buNone/>
            </a:pPr>
            <a:endParaRPr lang="en-US" dirty="0"/>
          </a:p>
          <a:p>
            <a:pPr marL="0" indent="0">
              <a:buNone/>
            </a:pPr>
            <a:r>
              <a:rPr lang="en-US" dirty="0" smtClean="0"/>
              <a:t>	On the other side of the room, Shawn was feeling nervous too.  I have to pass this test, he thought, or my parents will take away my brand new iPhone.  He wished he had studied more than he had.</a:t>
            </a:r>
            <a:endParaRPr lang="en-US" dirty="0"/>
          </a:p>
        </p:txBody>
      </p:sp>
    </p:spTree>
    <p:extLst>
      <p:ext uri="{BB962C8B-B14F-4D97-AF65-F5344CB8AC3E}">
        <p14:creationId xmlns:p14="http://schemas.microsoft.com/office/powerpoint/2010/main" val="1876073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80463"/>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838200" y="956603"/>
            <a:ext cx="10515600" cy="5220360"/>
          </a:xfrm>
        </p:spPr>
        <p:txBody>
          <a:bodyPr/>
          <a:lstStyle/>
          <a:p>
            <a:pPr marL="0" indent="0">
              <a:buNone/>
            </a:pPr>
            <a:r>
              <a:rPr lang="en-US" dirty="0" smtClean="0"/>
              <a:t>	Cindy stayed after school to see her teacher.  She felt very upset and worried because she had no clue what Mrs. Tate wanted.</a:t>
            </a:r>
          </a:p>
          <a:p>
            <a:pPr marL="0" indent="0">
              <a:buNone/>
            </a:pPr>
            <a:r>
              <a:rPr lang="en-US" dirty="0"/>
              <a:t>	</a:t>
            </a:r>
            <a:r>
              <a:rPr lang="en-US" dirty="0" smtClean="0"/>
              <a:t>“Mrs. Tate, would you explain the homework to me?”  asked Cindy.</a:t>
            </a:r>
          </a:p>
          <a:p>
            <a:pPr marL="0" indent="0">
              <a:buNone/>
            </a:pPr>
            <a:r>
              <a:rPr lang="en-US" dirty="0"/>
              <a:t>	</a:t>
            </a:r>
            <a:r>
              <a:rPr lang="en-US" dirty="0" smtClean="0"/>
              <a:t>Mrs. Tate felt annoyed.  “Cindy, I saw you writing notes and drawing in class.  If you would have been paying attention, you wouldn’t have to be here now asking me what to do.”</a:t>
            </a:r>
            <a:endParaRPr lang="en-US" dirty="0"/>
          </a:p>
        </p:txBody>
      </p:sp>
    </p:spTree>
    <p:extLst>
      <p:ext uri="{BB962C8B-B14F-4D97-AF65-F5344CB8AC3E}">
        <p14:creationId xmlns:p14="http://schemas.microsoft.com/office/powerpoint/2010/main" val="393780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80463"/>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838200" y="956603"/>
            <a:ext cx="10515600" cy="5220360"/>
          </a:xfrm>
        </p:spPr>
        <p:txBody>
          <a:bodyPr/>
          <a:lstStyle/>
          <a:p>
            <a:pPr marL="0" indent="0">
              <a:buNone/>
            </a:pPr>
            <a:r>
              <a:rPr lang="en-US" dirty="0" smtClean="0"/>
              <a:t>	Little Al was excited!  He was going to have a new babysitter.  His mother told him that her name was Jackie.  He couldn’t wait to have someone who would play with him.</a:t>
            </a:r>
          </a:p>
          <a:p>
            <a:pPr marL="0" indent="0">
              <a:buNone/>
            </a:pPr>
            <a:r>
              <a:rPr lang="en-US" dirty="0"/>
              <a:t>	</a:t>
            </a:r>
            <a:r>
              <a:rPr lang="en-US" dirty="0" smtClean="0"/>
              <a:t>“I can’t wait!” Al told his mom.</a:t>
            </a:r>
          </a:p>
          <a:p>
            <a:pPr marL="0" indent="0">
              <a:buNone/>
            </a:pPr>
            <a:r>
              <a:rPr lang="en-US" dirty="0"/>
              <a:t>	</a:t>
            </a:r>
            <a:r>
              <a:rPr lang="en-US" dirty="0" smtClean="0"/>
              <a:t>Little did Al know that in another house across town, Jackie sat on her bed feeling nervous.  She had heard about Al.  He had a reputation for being a little terror!  Jackie wasn’t so sure about babysitting now, but she needed to save money to buy her dream car.</a:t>
            </a:r>
          </a:p>
          <a:p>
            <a:pPr marL="0" indent="0">
              <a:buNone/>
            </a:pPr>
            <a:r>
              <a:rPr lang="en-US" dirty="0"/>
              <a:t>	</a:t>
            </a:r>
            <a:r>
              <a:rPr lang="en-US" dirty="0" smtClean="0"/>
              <a:t>“Mom, I don’t really want to go,”  she said.</a:t>
            </a:r>
            <a:endParaRPr lang="en-US" dirty="0"/>
          </a:p>
        </p:txBody>
      </p:sp>
    </p:spTree>
    <p:extLst>
      <p:ext uri="{BB962C8B-B14F-4D97-AF65-F5344CB8AC3E}">
        <p14:creationId xmlns:p14="http://schemas.microsoft.com/office/powerpoint/2010/main" val="1174654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1787</TotalTime>
  <Words>474</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Aharoni</vt:lpstr>
      <vt:lpstr>Arial</vt:lpstr>
      <vt:lpstr>Arial Rounded MT Bold</vt:lpstr>
      <vt:lpstr>Calibri</vt:lpstr>
      <vt:lpstr>Calibri Light</vt:lpstr>
      <vt:lpstr>Open Sans</vt:lpstr>
      <vt:lpstr>Office Theme</vt:lpstr>
      <vt:lpstr>POINT OF VIEW</vt:lpstr>
      <vt:lpstr>PowerPoint Presentation</vt:lpstr>
      <vt:lpstr>Example</vt:lpstr>
      <vt:lpstr>PowerPoint Presentation</vt:lpstr>
      <vt:lpstr>Example</vt:lpstr>
      <vt:lpstr>PowerPoint Presentation</vt:lpstr>
      <vt:lpstr>Example</vt:lpstr>
      <vt:lpstr>Example</vt:lpstr>
      <vt:lpstr>Example</vt:lpstr>
      <vt:lpstr>SECOND PERSON POINT OF VIEW </vt:lpstr>
      <vt:lpstr>PowerPoint Presentation</vt:lpstr>
      <vt:lpstr>What is the point of view?</vt:lpstr>
      <vt:lpstr>What is the point of view?</vt:lpstr>
      <vt:lpstr>What is the point of 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Stephanie Nelson</dc:creator>
  <cp:lastModifiedBy>Tolly Garrison</cp:lastModifiedBy>
  <cp:revision>42</cp:revision>
  <cp:lastPrinted>2014-09-20T21:50:11Z</cp:lastPrinted>
  <dcterms:created xsi:type="dcterms:W3CDTF">2014-03-28T18:22:35Z</dcterms:created>
  <dcterms:modified xsi:type="dcterms:W3CDTF">2015-11-30T18:37:24Z</dcterms:modified>
</cp:coreProperties>
</file>