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7205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553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652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7112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7320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4114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6337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7821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710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453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8" name="Shape 28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2400" i="1"/>
            </a:lvl1pPr>
            <a:lvl2pPr lvl="1" algn="ctr">
              <a:spcBef>
                <a:spcPts val="0"/>
              </a:spcBef>
              <a:buNone/>
              <a:defRPr i="1"/>
            </a:lvl2pPr>
            <a:lvl3pPr lvl="2" algn="ctr">
              <a:spcBef>
                <a:spcPts val="0"/>
              </a:spcBef>
              <a:buNone/>
              <a:defRPr i="1"/>
            </a:lvl3pPr>
            <a:lvl4pPr lvl="3" algn="ctr">
              <a:spcBef>
                <a:spcPts val="0"/>
              </a:spcBef>
              <a:buSzPct val="100000"/>
              <a:buNone/>
              <a:defRPr sz="2400" i="1"/>
            </a:lvl4pPr>
            <a:lvl5pPr lvl="4" algn="ctr">
              <a:spcBef>
                <a:spcPts val="0"/>
              </a:spcBef>
              <a:buSzPct val="100000"/>
              <a:buNone/>
              <a:defRPr sz="2400" i="1"/>
            </a:lvl5pPr>
            <a:lvl6pPr lvl="5" algn="ctr">
              <a:spcBef>
                <a:spcPts val="0"/>
              </a:spcBef>
              <a:buSzPct val="100000"/>
              <a:buNone/>
              <a:defRPr sz="2400" i="1"/>
            </a:lvl6pPr>
            <a:lvl7pPr lvl="6" algn="ctr">
              <a:spcBef>
                <a:spcPts val="0"/>
              </a:spcBef>
              <a:buSzPct val="100000"/>
              <a:buNone/>
              <a:defRPr sz="2400" i="1"/>
            </a:lvl7pPr>
            <a:lvl8pPr lvl="7" algn="ctr">
              <a:spcBef>
                <a:spcPts val="0"/>
              </a:spcBef>
              <a:buSzPct val="100000"/>
              <a:buNone/>
              <a:defRPr sz="2400" i="1"/>
            </a:lvl8pPr>
            <a:lvl9pPr lvl="8"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Shape 75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6" name="Shape 7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2"/>
                </a:solidFill>
              </a:rPr>
              <a:t>‹#›</a:t>
            </a:fld>
            <a:endParaRPr lang="en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7" name="Shape 7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9" name="Shape 9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10" name="Shape 10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Nonfiction Text Structure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Nonfiction Text Structure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is information organized?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Compare and Contrast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Order and Sequence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Problem and Solution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Cause and Effect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Description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/>
              <a:t>the author provides several details of something to give the reader a mental picture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9162" y="2959625"/>
            <a:ext cx="2695575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Compare and Contrast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 author discusses similarities and differences between people, things, concepts, or ideas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likenesses and differences are discussed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uses words such as: also, both, in contrast, similarly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2950" y="3649325"/>
            <a:ext cx="1866900" cy="127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Order and Sequence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 author provides readers with chronological events or a list of steps in a procedure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events in order of occurrence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instructions given step by step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uses words such as: first, and next (order words)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6500" y="396650"/>
            <a:ext cx="1219200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 and Solution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 author gives information about a problem and explains one or more solutions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 problem is solved or needs solving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uses words such as: problem, solution, solve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0775" y="3644800"/>
            <a:ext cx="200025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2648" y="3227150"/>
            <a:ext cx="2753675" cy="169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Cause and Effect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 author describes an event or several events (cause) and the events that follow (effect)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uses words such as: cause, because, as a result of, due to, reason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4137" y="3435225"/>
            <a:ext cx="1971675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glossary?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025499"/>
            <a:ext cx="8229600" cy="3900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/>
              <a:t>Glossary:</a:t>
            </a:r>
            <a:r>
              <a:rPr lang="en"/>
              <a:t> An alphabetical list that appears at the end of a text. The glossary defines</a:t>
            </a:r>
            <a:r>
              <a:rPr lang="en">
                <a:highlight>
                  <a:srgbClr val="FFFFFF"/>
                </a:highlight>
              </a:rPr>
              <a:t> terms within that book that are either newly introduced, uncommon, or specialized.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>
                <a:highlight>
                  <a:srgbClr val="FFFFFF"/>
                </a:highlight>
              </a:rPr>
              <a:t>Index:</a:t>
            </a:r>
            <a:r>
              <a:rPr lang="en">
                <a:highlight>
                  <a:srgbClr val="FFFFFF"/>
                </a:highlight>
              </a:rPr>
              <a:t> An index can also be found in the back of the book with names, terms, and subjects and gives the pages numbers these terms are found on.</a:t>
            </a:r>
          </a:p>
          <a:p>
            <a:pPr lvl="0">
              <a:spcBef>
                <a:spcPts val="0"/>
              </a:spcBef>
              <a:buNone/>
            </a:pP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What type of structure does “Good News for Monarchs” use?</a:t>
            </a:r>
          </a:p>
          <a:p>
            <a:pPr lvl="0" rtl="0">
              <a:spcBef>
                <a:spcPts val="0"/>
              </a:spcBef>
              <a:buNone/>
            </a:pPr>
            <a:endParaRPr b="1"/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Directions</a:t>
            </a:r>
            <a:r>
              <a:rPr lang="en"/>
              <a:t>: Read the included passages and fill out the corresponding graphic organizer.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287</Words>
  <Application>Microsoft Office PowerPoint</Application>
  <PresentationFormat>On-screen Show (16:9)</PresentationFormat>
  <Paragraphs>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Georgia</vt:lpstr>
      <vt:lpstr>sketched</vt:lpstr>
      <vt:lpstr>Nonfiction Text Structure</vt:lpstr>
      <vt:lpstr>Nonfiction Text Structure</vt:lpstr>
      <vt:lpstr>Description</vt:lpstr>
      <vt:lpstr>Compare and Contrast</vt:lpstr>
      <vt:lpstr>Order and Sequence</vt:lpstr>
      <vt:lpstr>Problem and Solution</vt:lpstr>
      <vt:lpstr>Cause and Effect</vt:lpstr>
      <vt:lpstr>What is a glossary?</vt:lpstr>
      <vt:lpstr>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Nonfiction Text Structure</dc:title>
  <dc:creator>Tolly Garrison</dc:creator>
  <cp:lastModifiedBy>Tolly Garrison</cp:lastModifiedBy>
  <cp:revision>1</cp:revision>
  <dcterms:modified xsi:type="dcterms:W3CDTF">2016-03-14T19:29:16Z</dcterms:modified>
</cp:coreProperties>
</file>