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11/5/2014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706" y="1543060"/>
            <a:ext cx="9966960" cy="3035808"/>
          </a:xfrm>
        </p:spPr>
        <p:txBody>
          <a:bodyPr/>
          <a:lstStyle/>
          <a:p>
            <a:r>
              <a:rPr lang="en-US" dirty="0" smtClean="0"/>
              <a:t>Independent and dependent clauses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378" y="134634"/>
            <a:ext cx="9548829" cy="12247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Independent and dependent clauses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83" y="1359408"/>
            <a:ext cx="10058400" cy="4639610"/>
          </a:xfrm>
        </p:spPr>
        <p:txBody>
          <a:bodyPr/>
          <a:lstStyle/>
          <a:p>
            <a:r>
              <a:rPr lang="en-US" sz="2400" dirty="0" smtClean="0"/>
              <a:t>Cut and paste the foldable into pg. 28 of your ISN. </a:t>
            </a:r>
          </a:p>
          <a:p>
            <a:r>
              <a:rPr lang="en-US" sz="2400" dirty="0" smtClean="0"/>
              <a:t>Label the page “Independent and Dependent Clauses” at the top of your page and in your table of contents. </a:t>
            </a:r>
          </a:p>
          <a:p>
            <a:r>
              <a:rPr lang="en-US" sz="2400" dirty="0" smtClean="0"/>
              <a:t>Your foldable will look like this: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082" y="2584182"/>
            <a:ext cx="4000917" cy="38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5324" y="141668"/>
            <a:ext cx="6059014" cy="2382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425003"/>
            <a:ext cx="11676185" cy="594514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u="sng" dirty="0" smtClean="0"/>
              <a:t>CLAUSE</a:t>
            </a:r>
          </a:p>
          <a:p>
            <a:pPr marL="0" indent="0" algn="ctr">
              <a:buNone/>
            </a:pPr>
            <a:r>
              <a:rPr lang="en-US" dirty="0" smtClean="0"/>
              <a:t>a group of related words with </a:t>
            </a:r>
          </a:p>
          <a:p>
            <a:pPr marL="0" indent="0" algn="ctr">
              <a:buNone/>
            </a:pPr>
            <a:r>
              <a:rPr lang="en-US" dirty="0" smtClean="0"/>
              <a:t>a subject and verb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623" y="3397574"/>
            <a:ext cx="4928616" cy="2277547"/>
          </a:xfrm>
          <a:prstGeom prst="rect">
            <a:avLst/>
          </a:prstGeom>
          <a:solidFill>
            <a:srgbClr val="8741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Dependent clause =</a:t>
            </a:r>
          </a:p>
          <a:p>
            <a:pPr algn="ctr"/>
            <a:r>
              <a:rPr lang="en-US" sz="2800" dirty="0" smtClean="0"/>
              <a:t>incomplete thought</a:t>
            </a:r>
          </a:p>
          <a:p>
            <a:pPr algn="ctr"/>
            <a:r>
              <a:rPr lang="en-US" sz="2800" dirty="0" smtClean="0"/>
              <a:t>unable to stand alone</a:t>
            </a:r>
          </a:p>
          <a:p>
            <a:pPr algn="ctr"/>
            <a:endParaRPr lang="en-US" sz="28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8762" y="3397574"/>
            <a:ext cx="4923693" cy="2276856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Independent clause =</a:t>
            </a:r>
          </a:p>
          <a:p>
            <a:pPr algn="ctr"/>
            <a:r>
              <a:rPr lang="en-US" sz="2800" dirty="0" smtClean="0"/>
              <a:t>stands alone as a complete sentence</a:t>
            </a:r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29600" y="2524259"/>
            <a:ext cx="721217" cy="87331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97423">
            <a:off x="3882415" y="2500628"/>
            <a:ext cx="77425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03" y="0"/>
            <a:ext cx="10058400" cy="16093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Clauses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1290135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Groups of words that contain a subject and a predicate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(write these notes in </a:t>
            </a:r>
          </a:p>
          <a:p>
            <a:pPr marL="0" indent="0">
              <a:buNone/>
            </a:pPr>
            <a:r>
              <a:rPr lang="en-US" sz="2400" dirty="0" smtClean="0"/>
              <a:t>the middle of the foldable) 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082" y="2584182"/>
            <a:ext cx="4000917" cy="38913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16036" y="3892816"/>
            <a:ext cx="17681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93" y="124414"/>
            <a:ext cx="10058400" cy="16093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Independent and dependent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93" y="1733758"/>
            <a:ext cx="10224655" cy="4648200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chemeClr val="accent1"/>
                </a:solidFill>
              </a:rPr>
              <a:t>Independent Clauses</a:t>
            </a:r>
            <a:r>
              <a:rPr lang="en-US" sz="2400" dirty="0" smtClean="0"/>
              <a:t> are like adults-they can go out by themselves any time they like. </a:t>
            </a:r>
          </a:p>
          <a:p>
            <a:pPr lvl="1"/>
            <a:r>
              <a:rPr lang="en-US" sz="2400" dirty="0" smtClean="0"/>
              <a:t>Part of a sentence (separated with a comma) that makes a complete sentence on it’s own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r>
              <a:rPr lang="en-US" sz="2400" b="1" u="sng" dirty="0" smtClean="0">
                <a:solidFill>
                  <a:srgbClr val="7030A0"/>
                </a:solidFill>
              </a:rPr>
              <a:t>Dependent Clauses </a:t>
            </a:r>
            <a:r>
              <a:rPr lang="en-US" sz="2400" dirty="0" smtClean="0"/>
              <a:t>are like children-they can’t go out anywhere alone, unless an adult (independent clause) goes with them. </a:t>
            </a:r>
          </a:p>
          <a:p>
            <a:pPr lvl="1"/>
            <a:r>
              <a:rPr lang="en-US" sz="2400" dirty="0" smtClean="0"/>
              <a:t>Part of a sentence (separated by a comma) that contains a subject and a predicate, but does not make a complete sentence on it’s own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Example: </a:t>
            </a:r>
            <a:r>
              <a:rPr lang="en-US" sz="2600" dirty="0" smtClean="0">
                <a:solidFill>
                  <a:srgbClr val="7030A0"/>
                </a:solidFill>
              </a:rPr>
              <a:t>If I am late for school again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1"/>
                </a:solidFill>
              </a:rPr>
              <a:t>I will have to go to detention. </a:t>
            </a:r>
            <a:endParaRPr lang="en-US" sz="2600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21" y="152399"/>
            <a:ext cx="10058400" cy="135968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Practice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321" y="1387117"/>
            <a:ext cx="10058400" cy="4050792"/>
          </a:xfrm>
        </p:spPr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Directions:</a:t>
            </a:r>
            <a:r>
              <a:rPr lang="en-US" dirty="0" smtClean="0"/>
              <a:t> </a:t>
            </a:r>
            <a:r>
              <a:rPr lang="en-US" dirty="0" smtClean="0"/>
              <a:t>Rewrite the following sentences on your own paper (not in your ISN). Underline </a:t>
            </a:r>
            <a:r>
              <a:rPr lang="en-US" dirty="0" smtClean="0"/>
              <a:t>the independent clause and circle the dependent clause.</a:t>
            </a:r>
          </a:p>
          <a:p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I am not doing the dishes tonight unless someone helps me. </a:t>
            </a:r>
          </a:p>
          <a:p>
            <a:pPr marL="457200" indent="-457200">
              <a:buAutoNum type="arabicPeriod"/>
            </a:pPr>
            <a:r>
              <a:rPr lang="en-US" dirty="0" smtClean="0"/>
              <a:t>Because he was talking to a girl, Mathew was late for choir. </a:t>
            </a:r>
          </a:p>
          <a:p>
            <a:pPr marL="457200" indent="-457200">
              <a:buAutoNum type="arabicPeriod"/>
            </a:pPr>
            <a:r>
              <a:rPr lang="en-US" dirty="0" smtClean="0"/>
              <a:t>I ran drills at football practice until I could barely stand anymore. </a:t>
            </a:r>
          </a:p>
          <a:p>
            <a:pPr marL="457200" indent="-457200">
              <a:buAutoNum type="arabicPeriod"/>
            </a:pPr>
            <a:r>
              <a:rPr lang="en-US" dirty="0" smtClean="0"/>
              <a:t>After the curtains opened, Elsa stood mesmerized </a:t>
            </a:r>
            <a:r>
              <a:rPr lang="en-US" dirty="0" smtClean="0"/>
              <a:t>on </a:t>
            </a:r>
            <a:r>
              <a:rPr lang="en-US" dirty="0" smtClean="0"/>
              <a:t>the stage. </a:t>
            </a:r>
          </a:p>
          <a:p>
            <a:pPr marL="457200" indent="-457200">
              <a:buAutoNum type="arabicPeriod"/>
            </a:pPr>
            <a:r>
              <a:rPr lang="en-US" dirty="0" smtClean="0"/>
              <a:t>You may play outside if a friend comes over. </a:t>
            </a:r>
          </a:p>
          <a:p>
            <a:pPr marL="457200" indent="-457200">
              <a:buAutoNum type="arabicPeriod"/>
            </a:pPr>
            <a:r>
              <a:rPr lang="en-US" dirty="0" smtClean="0"/>
              <a:t>When Julie calls you, you need to go back to the store.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2313</TotalTime>
  <Words>309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Wood Type</vt:lpstr>
      <vt:lpstr>Independent and dependent clauses</vt:lpstr>
      <vt:lpstr>Independent and dependent clauses </vt:lpstr>
      <vt:lpstr>PowerPoint Presentation</vt:lpstr>
      <vt:lpstr>Clauses </vt:lpstr>
      <vt:lpstr>Independent and dependent clauses</vt:lpstr>
      <vt:lpstr>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and dependent claues</dc:title>
  <dc:creator>Tolly Garrison</dc:creator>
  <cp:lastModifiedBy>Tolly Garrison</cp:lastModifiedBy>
  <cp:revision>14</cp:revision>
  <dcterms:created xsi:type="dcterms:W3CDTF">2014-10-22T18:58:48Z</dcterms:created>
  <dcterms:modified xsi:type="dcterms:W3CDTF">2014-11-05T18:30:07Z</dcterms:modified>
</cp:coreProperties>
</file>