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7" r:id="rId3"/>
    <p:sldId id="258" r:id="rId4"/>
    <p:sldId id="267" r:id="rId5"/>
    <p:sldId id="269" r:id="rId6"/>
    <p:sldId id="270" r:id="rId7"/>
    <p:sldId id="271" r:id="rId8"/>
    <p:sldId id="263" r:id="rId9"/>
    <p:sldId id="264" r:id="rId10"/>
    <p:sldId id="260" r:id="rId11"/>
    <p:sldId id="262" r:id="rId12"/>
    <p:sldId id="278" r:id="rId13"/>
    <p:sldId id="280" r:id="rId14"/>
    <p:sldId id="279" r:id="rId15"/>
    <p:sldId id="277" r:id="rId16"/>
    <p:sldId id="281" r:id="rId17"/>
    <p:sldId id="274" r:id="rId18"/>
    <p:sldId id="275" r:id="rId19"/>
    <p:sldId id="282" r:id="rId20"/>
    <p:sldId id="283" r:id="rId21"/>
    <p:sldId id="284" r:id="rId22"/>
  </p:sldIdLst>
  <p:sldSz cx="9144000" cy="6858000" type="screen4x3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4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C92E1-706D-4A4C-9BBD-B8BE9E1218E9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E4C51-16AC-4E86-A5EA-202F3B3CA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49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7819-6EB7-41F9-9D83-496DA5F3D137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CA948-023B-43FD-B46B-3347CEF01D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7819-6EB7-41F9-9D83-496DA5F3D137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A948-023B-43FD-B46B-3347CEF01D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7819-6EB7-41F9-9D83-496DA5F3D137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A948-023B-43FD-B46B-3347CEF01D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637819-6EB7-41F9-9D83-496DA5F3D137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76CA948-023B-43FD-B46B-3347CEF01D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7819-6EB7-41F9-9D83-496DA5F3D137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A948-023B-43FD-B46B-3347CEF01D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7819-6EB7-41F9-9D83-496DA5F3D137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A948-023B-43FD-B46B-3347CEF01D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A948-023B-43FD-B46B-3347CEF01D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7819-6EB7-41F9-9D83-496DA5F3D137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7819-6EB7-41F9-9D83-496DA5F3D137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A948-023B-43FD-B46B-3347CEF01D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7819-6EB7-41F9-9D83-496DA5F3D137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A948-023B-43FD-B46B-3347CEF01D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637819-6EB7-41F9-9D83-496DA5F3D137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6CA948-023B-43FD-B46B-3347CEF01D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7819-6EB7-41F9-9D83-496DA5F3D137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CA948-023B-43FD-B46B-3347CEF01D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637819-6EB7-41F9-9D83-496DA5F3D137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76CA948-023B-43FD-B46B-3347CEF01D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://titlepeek.fsc.follett.com/tp/query?action=3&amp;subnumber=0100690&amp;isbn=0439681359&amp;appid=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itlepeek.fsc.follett.com/tp/query?action=3&amp;subnumber=0100690&amp;isbn=9781596792531&amp;appid=4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titlepeek.fsc.follett.com/tp/query?action=3&amp;subnumber=0100690&amp;isbn=9780060594916&amp;appid=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What is a Genre?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Events or characters that are not real or not possible</a:t>
            </a:r>
          </a:p>
          <a:p>
            <a:r>
              <a:rPr lang="en-US" sz="3600" u="sng" dirty="0" smtClean="0">
                <a:solidFill>
                  <a:srgbClr val="FF0000"/>
                </a:solidFill>
              </a:rPr>
              <a:t>Make believe </a:t>
            </a:r>
            <a:r>
              <a:rPr lang="en-US" sz="3600" dirty="0" smtClean="0"/>
              <a:t>and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</a:rPr>
              <a:t>magic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are involved</a:t>
            </a:r>
          </a:p>
          <a:p>
            <a:endParaRPr lang="en-US" sz="3600" dirty="0" smtClean="0"/>
          </a:p>
          <a:p>
            <a:r>
              <a:rPr lang="en-US" sz="3600" u="sng" dirty="0" smtClean="0"/>
              <a:t>Characteristics:  </a:t>
            </a:r>
            <a:r>
              <a:rPr lang="en-US" sz="3600" dirty="0" smtClean="0">
                <a:solidFill>
                  <a:srgbClr val="FF0000"/>
                </a:solidFill>
              </a:rPr>
              <a:t>talking animals, medieval times, dragons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  Fantasy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Examples of Fantasy</a:t>
            </a:r>
            <a:endParaRPr lang="en-US" sz="6000" b="1" dirty="0"/>
          </a:p>
        </p:txBody>
      </p:sp>
      <p:pic>
        <p:nvPicPr>
          <p:cNvPr id="19458" name="Picture 2" descr="http://forbookssake.net/wp-content/uploads/2010/09/Alice-in-Wonderland-by-Lewis-Carroll-Collectors-Library-Book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330" y="1371600"/>
            <a:ext cx="2123440" cy="2895600"/>
          </a:xfrm>
          <a:prstGeom prst="rect">
            <a:avLst/>
          </a:prstGeom>
          <a:noFill/>
        </p:spPr>
      </p:pic>
      <p:pic>
        <p:nvPicPr>
          <p:cNvPr id="19460" name="Picture 4" descr="http://improbablefiction.files.wordpress.com/2011/07/8b5bf786ceb3bcf7c3bbb4636ba3de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24200"/>
            <a:ext cx="2224024" cy="3352800"/>
          </a:xfrm>
          <a:prstGeom prst="rect">
            <a:avLst/>
          </a:prstGeom>
          <a:noFill/>
        </p:spPr>
      </p:pic>
      <p:sp>
        <p:nvSpPr>
          <p:cNvPr id="19462" name="AutoShape 6" descr="data:image/jpeg;base64,/9j/4AAQSkZJRgABAQAAAQABAAD/2wCEAAkGBxQTEhUUEhQWFhQVGRYXFxcXFxgcGBcYGBcWFxgdFxoYHCggHB4lHRccITEhJSorLi4uFx80ODMsNygtLisBCgoKDg0OGxAQGzAkICYsLCwsLCwsLCwsLCwsLCwsLCwsLCwsLCw0LCwwLCwsLCwsLCwsLCwsLCwsLCwsLCwsLP/AABEIAQkAvgMBIgACEQEDEQH/xAAcAAACAwEBAQEAAAAAAAAAAAAEBgMFBwIBAAj/xABIEAACAQMCAwYDBAcFBwIHAQABAhEAAyEEEgUxQQYTIlFhcTKBkQdCocEUIzNScrHwYoKSstEVJDRzs+HxQ8IXU3SDorTDCP/EABoBAAMBAQEBAAAAAAAAAAAAAAIDBAEABQb/xAAsEQACAgIBAwIFBQEBAQAAAAAAAQIRAyESBDFBE1EiMmGB8CNxkaHRwbEU/9oADAMBAAIRAxEAPwDKdftW48ZO5vYGTgD0oc/DPWSCfoRReqt7lD8mna3qYkN88z6j1qJdMdkSJYgqCckCRI8sn5warZImD6k+Inzz9c/nXum1BQmIgiCCAQRzEg4OQK8cSOWRifT2rgYoaDCNZb5XFA2uB8PIOFG9fQzJjyIivtGM1LpFGy5g8gYxHhZTIbzClsYwTzqKwsGZEHGIn/tWx7gz7Gg8URLXDP1jS2q7u7bSMhkLK9wnpukrjJjyFZncFOv2hSG0q/d/RNPHlhSMf1zmkpq6QvAqVnFck10a5NKZSjgmuTXRFeRQMNHNfV1troW66jbOIryu4rkisOs8r2vor4Vxx9XQryK6Va1GMktrNFppjX2jt9TRu+KohHWyXJkd0j2wsc66u35qNnJqBpo7EKNvYya3gwR7lk3LfguMA0kTB2kbYmYz8uuKp+I2PFygAQoIIMDl8+vvNN7aYalQCNt9VhTzF0KogNJkOFUgHO7AOcmjuaQlM9CNvsZn5YH1NM4PyJjnRTOVMkqd2ORgHI9DmoTaU8jHoR+Y/wBKOv6ePp+dCi306nlQOJRHJZLpbtq20kOwjawkDcCIaDzHMxz/ACqS/wAO7xe8sN3i/e3kC4kwqi4N0c8BhjlyJgM/DUS1oUFy0huXLt5YdUDKpS2qFtyl4DbmHISpzFHW3tW9RqGTalsLc2PbWx4Ab1oHuxb5/q5+IzG71pYfOig7a3pGjUmSmk04PqWUuI8xDCfUGlIJJgf0K17UWzcCm33AvIjwG7trbKHukpu2l8KyshEAjdywAsca09p101tbdrTfpRBusbaxZdD3RVTEi2WXec/eHTnz2dCSoR2Uedc93WpcB4RYsjT/AKULWO9tOCiMzG9dC2i+0EghAWE8ty5E0RoODPYvaa1Zt6drKoo1N1haYtck99uZpYY+EDG0zymhpB+oZG1uvBZNa9xTQWmvXWtWrTWfgQpbsG5Zum42/fbeFcQsCSIRlI6mhLulsLesbBpbune5e/TrsJC+NpClpa0otwUCcz1NY4o1ZG9GXKlcXfDjrWmcQt6NxfCLatXLduwhm2g3pdfT/rhjwuu+4jR0K+VD6fg2iA1TWSt24ndd2pUXitsyLjBCQtxgQsxIUNNY1rRqyb2Zuj+ddhJrTeI8JtJ3NzTaW3fUXrhv2wikbO6tNcUN0CsXjyIIzEV7w/glh72t0Zt21W2lvT2L7IgYXmJKXHcCfEwCn0Ye5GglkT2jMzbrgJWw6jQ6Oxp+/OlS5Zt2dPnulL3SL1+1dYsSI3qqNu+6GBiq6/2ftF9RutW7a37OnTTjYBtvNphdcoY5hsHl8R/ditqzHkpWzNVUVIlsHlT9ouEad1VWtIt9dNuuIyhQ+4EFhPw3EdcnyeelVPaLRqq22RVRSbkLs2XIxG9ZMxEbpzTFEVLLuihURXpautpoe8DyFG9ALbJrmoioO8ZzCiSOdRbS0L96fwq006i2IHPqfOsVyClxgvqa1d4EiN+0KkEGQjYIyNpJGZ/lzrriXBFug9yVdiJZQNp3AZKggSDzIHma0HV9nUceEwfrQOm4AqMSSQwHhJg5HWB/KqfWhJXezzX0uWLqlXvZkGp7PNkvFpeW55EnyCgFjz6CBVPqtKbZKohUx8ZgsQRzUjCgj92efM1r+t7JBpIfcwGAw5/OlrU8KYSjqCVyJHITBAiCoMzjy+dHwUtp2CpzxLaESz2ZuMguAeAiS214H7SZIWMd2fqvnVxxTs8Lp06WUs2WOlXUXCd43c95HxdBMCmzU8Pa3pD4f/TYyLAKqsXdwNwtgzHi+7FDcY0u24oUMCnC8EdJFwQfmfwqaXcphO1Yg6HgLlVuvdSwhJ7t3LBmg5KKgLwI+KAPWr3j/Zo3Ea93tprlpUa+43RdFxVNp0AXJMlSYEkSQMky9o+Htfu2rllGex3VlFC9AohkETDTJz51a6e0ujXiIsqbq2jp0Bu+JWIYkztiInlnl8q4PmJvC+yfe2VvPfs2rTMyS2+Q6qzQfDAwJmevU4o89h9i2mfV6RLd4Mbbb3O8Lz2goJPoSOdXPFbbajhSFLSqxvsxVMAwjAsqsZzIEAnlVV28tsOHcMXaYFu7JzzbuyAfLFY7QUJcu4vcc7NXrFu3ddrRs3Su24hYqoYBlLyoIBBnl0NRX+x90d5N7Tt3VtbrkM5Co4lT8GZxgeYpp13EVt3bGm1YI0uo0WlS5uxsYIdrieRVon5eVSajTQ/FRBOzSWVkDEqiLPziaU1Y5TcdfngS+Ldlb2nt2rztbNm6QFuIzFRuAZS3hkAgzy6VJqOyF9XZC9orbRHuXN57q2riU3MyjJBBhQTkUzXuKLbuWtLq1I0uq0elR5x3dwJ4biyIlWMH5eUVa9qtOb+j1FjTS121fsteRR4rirYRQwWZIwMD900PGwvVkqT/AJEazwq1phZ1Fy4motNcZGWyXGFSSC5ClW8QgRyz6U4cD7N6C7b0V0WLk6q69sI+phQUJwCtuWmOR2+9KfF+DLY0enuN3q3bzPNtyAE2GCdu0HxYInoetNnZliNNwYgkxrXwBy8Z/Kfxrao1yb3fn/Rc4T2RuX796wt2yH0+8vuZ9pCGHKHZJC+sek1Z6X7Pr1w2gt2xN+21214nG5Fjd9zBzyMcjTT2c16vxPW2V0lpG2axS6Lc7w5POXI8WOnXFE9nLjFeEHa37HXK24ERDHn6ZiisXJ+RA0/ZwEgJqbTXGbaoQvEAMSS20R8PQEeoqC7wkW1YtcRnUxtWTJmDJIHL0nlTlwu1cV7LNoxpUS8svFxSzMlxVH6ySQDkxVDxTVjc6BFXxGSs5gnnJNNRNKbspbennngUUbA24AqK7eFC3ddGBRaQNSl2I2gE+fnQOpvZrq7emhWQmlyfsV44eWfsDRh1ENB8iJ/OiyAeYqobj9tYDKyk9I/Eefyqx02pS4NyEEcj6e9KnCa20dgyY64Rlf0OX0g6GgNbwcOZ5N5+dEahXVgFbGTDZBHkD0qXT60EwQVP1B9jRRlOO0zG8U24SVCPxrg75UzEbcT8J/nzP1qv40ti9dR7i30VVS2drLBRCeY5/ePKtQ1VgOM0ucW4DIxJ+dPx5ozrlpkWfpcmG3DaMXu2WQsELKG6AkSJxOaF3uBt3MAecMROIyORxFaBxTgxH3PmSZ/Cl3V8LPlH9etV8ItaI45n5KBb9xY2uxC7SBJgQZGJ8xXnHO8u72W49y0SX272JQSY3oTjaMTy8jRV/QMOlCmyUIdeamRSZY2UY8qFfiF53I3u7xMb2LRPOJNeajid3aYvXAWgNDsNwA2iYOcYzV7rNCr23dE2lCCy7iRtbEiciGgdfiFK2ptkGDUmRNHqYZqZxqNS7xvdniY3MTE84mpBrbhfvN7b8DeGIbACjIzyAFQpbmuTSOxVp6Cr+oZzudmY+bEk/U1etxu3+hWrNtryXbLM4dYAO/duWQ+4YY56/OlctXwNFzAeO6+hZWuKXgxYXroZo3MLjhmjluaZMetH2eL34jv7xHl3jx/OqS2xFdjUwaNSS7gTg3pDLoeO3LRlizpIOxnaCRyPyoXVcRDszxt3EmJnJyc1RPqpqJrpNa8qXYWunvuHXtZJxUa+tcWUqRVrtsOktIN01iaIu8PLRtMedDWLkA1IuvpuqJpc7tDtpO0NxQVmV/ccBln2bkfanDsx2ktm7K3DaYkAozEof4DB/wALfWsht6hhz5VZaDWwPD8ciOWBGY9Zj8avlmjNU0QPA4u14P0bZ1e9oYqVPwsMifKi1IB5rWO8A7UNaRQTKnJU8iPyPr7Vda/iZFx13fDHzBAPTnzAkc+dSvpLdJ6DXWuKtq39TT7beUV66+WfSs94ZxRpABOcQCc/96a9DrXEBtvzZZ/nSMvTOHkrwdesmnFr+wy7oEfmKQO1fH+H6K8bV0MbgAJAUtt3fDMRzrQ7ltX5NBXIg1+bvtR1t2zxW/dVtr3MKYHhRP1MiRgk22gjlzFBDI4+R0sEMj2vuPWl7T6DVOthR43DFRsKFNskhicTAJzPuKD1/A1YFrTTA3QRBI81gkGsh4cLl10sqR+sdRB+EsTA3eYzX6V7OdiLljTJbvX97p8MKAqLHwDA3Lz55zVEOpS79iXN0De4GUcO0wNx0IzcS4i+W4rKg9eY6ZmB1NIGuVtx3cxX6GPYopeN1MAK8COTFSBE+vL5VjHHuCPbdu8BGeZB5/nRZYqauLM6aUsbqaoWbLxX12DNdXrcHFQEVE7WmemqezkiuVMV1XkUtjEdFzUc13XgFccjwCprNvrXKJXt4wYFElWzG70EpdANSs4PKqwmu0vEUSyC3i8oMjzrk3Yrhb00PcbNa5+x0YX3L4anpFe95HLANCm2RUiVTbI3FeC20nESMNkefUetM/Cu01xRt3ghQQNyq0DyBYEhfTlSOlGWiRTYz9ybJjXdaH+12rZZ27FkRKIgIHoYkfWjdB2gGKz9Go7T3opqkvYknifuanwvjZVviMHlSJ9vmkNw6TVgSro1liP3kJYT7hmrzh+vPKas+1lh9Vww20XcyXrdxfMSGtmP8QpGeEZK0UdFlljnxk9GR9lQ36Zp9vxC6hHuGBr9h3CSJHWvyf2Dsf77aY/dYE/Wv0fxztYli4EjcABPoeZGPlUUMUpOoo9TLnhG+Trt/wBLgawAkEx7iPx5Undt+x51f63T3PHEG3u8J9px8qudJ2r0twQzbZ5hhIo21o7RIazcAPPwmQflNPSlidtNfbRHKTypJNSX700fnLjvZHUWSTctFYJz0wJMeeM4pWvaYrzBFfrHtBwBNUoFwEMvwupyD6jqPSsh7TfZ7ftbyELpzDLkT7HKn0zNOjHHmXepewxZJYnUu3uZKy1zFW2s0G3z/OgWt1Nkwyg6ZXDKpK0QV9UgWvVWl8QuRwprm6etS3h5VARWS1o2O9nFeV1Fck0sYehq8NdIk1IIFbRjY4a7SDpQi6T0orWaochU+ncRXo6PF5SSAP0UiirdjlRbmRUdlsxFcC5Nkd9AvLrXCPViLU8xQmt0xXMYrQU7CtHcyK0TgWpW3odZeYT3dliP4iGA/Gs30CyRTZ2n1Pc8GZOupugf3LcH/NA+dDk+Wg8K/UsUPsxVW1llSMAyfUKC2fpTBxPiLOzMTliT8yZpf+y+1/vbH/5dq8/0tt/rV72d4S2puQ07AJMTJ9B/qa7DLjbN6mHKdfng94fw+/fB7pGaDkjl9TirS1wDVDwres7hjb3uVPuP5UJ2z7ZDTJ+iWrbLbURutv1Bz4gOvXrkcprPR2iJaVLrzODk5Jgkn4QOnX8KJ9XLtZ0eiTV0a63+2NOPA+8DpbYP/wDiwn6TQn/xM1tlwmotLPIhkKt6GJFZKeL3rjGLrL1MQOXrinPgtway0tm86M33bknerEeH0jofPEgc6BZVPvFP7DZYpY13a+lsj7b8bt6srcS0LRg7gvUzzP8A4pIdav8AimhuWna3dEMhIb8s9R/rVSyVuTZuJ8QPu682RRW2odQw6UlopUmwVqiapLhqBjSZMoij415XlH6a0Ik8vOhiuTNlLigVAK8b2oy6EA8/agLjz7VslxMg+Wy37zqT9as9NfMcxFK2/wA67t3CKZHMIn01ruNq3CTVlowOtJSX3/eNHabiFxTkz706ORMln0z8MdLl2Phiai1d3wEnriq+1qgeZIr3WaoOFVeQzP5U2yXiH8HWSKj+1riBF21pgfDp7SSP7dwd40+viA+VWvY/R95ftJ0Zln2nP4Uh9udYbut1LMIJu3OkGAxAB9gBSszpFXSRuVjL9kSbrmsbqulvR8xWs9iOH2tPpzcufFcUT6Agsq+hIE/Ssq+xJpu6q3+/p3H4GtE0d0X+HtsJDIG3rGSwtMUI9ysf3jSluAyesz/PCMx+0zXAdxp0Kstu0S0fvs7KfmCp95pAOTVrx1y1xzEAXXjMnMMc/j86rAOtJntlmJKMUT25GJxOf/FXvZHiLW9SuxQyg5VgD4Zg58s/LBpdvZ/rrVz2Vss792s72ZCuPiUnY3+YN/cNHGVSoHLFODs0L7Q2tXRZvW8OylHX1WCJ8yAwHsBSHcSn37SOEPp7lkNBXugAVBElSQ26evw58opEu1UqcTzladMDuULcNFXqDuUuRXjILhqBjUrioiKmkVxPK+JryvqWGfV9X1fVxx6K6FfbK8UURhPbnpR9i7t8j7ih9NuHJc+ZoxdOxgsQBVEES5WuzCBqGOeXTFH6JJIoJiMRmKL010zVCIZ9tGqfZpplDtdPK1bd/oI/OsJ4xqu9vXLh5u7sfdmJ/Oty7H3dvD9c/wC7YcfVW/0rArxzU+d7ZV0S1+fng0D7Dr+3iIU8nRl/Cnzs1qhZuXLD4W5+rkdGDQCfSsu+yu/s4jaPvWo8S4QwuXLjMlq2bjwzmJliRtAyaLCrjTEdXLjksQe2HZgacay4+GDqqiOr3IAH91GM+YpBZvL/ALVufbPUDXaQWEdGuqysbhUhmgMFkfOZPlWNcR4abVwocgHBI2lh5xP5mgyYpLdFPS54T0nsDtWtwY/uifxrbvsYQXdBkAmxqARjIBUj/wBx/Gsv4HwO5ds39qEnbIj+yd0fOIrRP/8AO2sh9VYb7yLcH90lW/mKBJxQU2slx9n/AMGf7aFBs6Zuu5x8iq/6Vjl1a1/7Wboe1p9plZu59tgrLL1mqsS+BEWWX6j+3/hTXRQl1atr1qhXs1kojYTKl6jK1YXdPUbWaS4MrjkQAVrwiiWtVx3dKcBimQV5U/d153dDxC5I4FSIfWohXamtRzCkb+1U4uD+I+tACpFNNUhMoFtpmB51Y2LRnFUVl6tdG/KqYOyLLCjWOzF1bfDNezEYssT/AIWA/Eivz+1aTqeLG3w7VoD+1W2n1uoT+ANZqan6j5ijovkv8/NjJ9ntwDW2588VrfH+E3NZvCsWZDKphZwJCsABP8YYYHLmMY7HkjWWSP3x9K/SuisoniHXNZCVR0I6tfq/YxniYaybd5CYYPZfBBDZZJBypDhgQeRJFdW9Va1StvQPs2yOZIZQwI6hhyx7VddqXS7rNbplIllt3l9LmxSSB/Eqt/fNINu41g3ri8u/2fJA5j8RVkctpN9n/RMsPK0vmXb6p7X+fYb+F8JNlxc0l1lbmATKsDnB8j5ERVr2S0Bsay9euAKL1u8ptqIG5xu8Jk+Ekcuk0udmeNBkImNjwPQPkfIGR9K0HhxW6sNB5YPMxyj19aZKMJxtIlnnzYZuMik4/qla3btoIS3ugTJljLEn+uVK15AOdMHFNMLVxkY8jj1ByD9Krm0gczQJJLQ1SvZR3lFDFROKudfoD05VTXtK4NYOg0cNYFD9yDyqX9EZjEHNSpwq4jA7SaBoaml5K+7ofKoX0xima/phHlPnVJq0I+9gUEoJB48zegDuYGajaBXOoYzmh2FJcq0iyMW+7PgtdbKItWJqc2AuRE1iga8iQCts9cVKiipQoPNpqTugKJRBczy0R5VY6ZjQSOByo2xf9adEmy78Fuml71GtsYDCPY8wfkRS1xLs7fsKGuJCnk4IKn5jl86vdNqDPOmHQ6+VKNBVuasJU+4NFLHGYjHnni0uwidlGCaq2zclM1to7RJsJLAKBJPkBzrNOOdnC/j0ieLrbXqP7Hr6UoavVXhNu4XWDDI0gg+RBzU7rHpjpY//AKWpxde5c8H4m97ifezBuu/+EqdoPsAPpUPaW9CrbHN7l2+3/wBxoQf4Vn+9QnZ5xbdrzcramMwSzeEAfImgbuqLOXPxHl5DoI9hyrFKsdeW/wCij0rzWuyS/nf+h3ZzVBLwVyRbu/q3joGIhvdTB+Van2f1qLAS+tz9bdRSCNzKhAVinxKGEHPUmOUnG1XrVpwDi76e6WUjxja0gHG5WxPIyoyKZgyOPwvsL6zpY5ot+TeONcCGoRX/APUTB/h6j5H86o7HBQvUmmTsXrxesG5MgQrHyJjmT5z84q7XhVrq0Typ05cW0zyenhJriJB4aDiKKsdk2YbioX1bAimNry2gRb2knqRP0pf1eoZiS90mfuzj6Ch5N9h3GMe4FrOz1gZLbiDGIGYxn5c6pdbxJR4UtqNuOW4/U86tbrkwFGDy6fQczQ68J1F0+Bdqj77SF/1+lEvqD3FbWHCsVZ9/yGD4l6wcj/FyqoTh73XW2qNLNGATAx0AnFanZ7N2iha9dlE5uvgBmMTJJGPTnVVq+2Fqwpt6O0FHLvD8Xqf6NY99hsXxKPhX2YXGG7UHYeeyRMesHE00aHs/pdMNptoTEEkCT15sZpabtJdfDX2tpiTbXxtzzJHoJk9cTVRxbVlyNrsAMbj8Te561sYUdKU592LV5T7/AIULfU0cyHrUFwEHIx6UiRdCQNbBGc1LbzzFF2UBFSrarFE6WVAvd+lSaS1JoxbXlVv2b7NvcuEnaq9Cxx9OZo0hMsumBWLNW2isE8qaNL9n94gksoXzxy9KYuHdilQoQ24feMRj0o+aRM4yl4KXs6iIZZdzCIk4HyFV/wBs+kS4FuQNziVaM7kEMJ6hlIx5rT+/Cba3FK21O3EGSD5TH9YrPftRRil22cNb2XUHpt2vH0o4JTv9mCuUJx/cyK5ZUW0YOCzFgUAMoBEFicZnETyNdcK0wuXrVsmA7opMEwCwBMDnAzRWm4zttai21q25vrbUOyjda7tgQbZHIkCD59ar9PdKsGVirDIKmCD0gjlXneT3t0NHE+DWrmvFjQuGtXXCWnbctvfgMFLEsVDHBOTIoPW9l9Vba4rWW/VbtzAgp4dklWBhgA6nHINNXvE00X6EjaOxebur1xX1DhfEGUFQ20yCu5QMAY51ccH7WW9df7nWm3Ztstvu1ZQbXfLb7tjulTa3gdDtBAn1qqPFMn5St0Q9hg9vu7iklH34kSWt7Z8IMgAtEnnWp63desLsmQcjry/1/nSZpeB6PTpusMBeFvu76b+8i5uJMNAE4IMADAjnNOvAzuRgTJbPM8z51Q3cFI8PqGl1DKbS6PMOWHyo2xp7K/8AplyMyxJ/AcqJ7shvHO2cwBu9Y3V8nDgW3ANtnAkT8z70uTsfGLR7Y4gAIt2lU+YUR8qG1is7AspPoJj/AEpj0XClEkIB75Ofy9KNvaeRET70rmk9FPoTktsSNZw26UVn8VsQNpEgR6cutK+p4CC5IQYHLzxEn16zWr3NK8EKNoPTzqv4jwSQSWYDrtSZ8uXvRwy0BLp5eDJ9dwgAQsKDjbMvPtHU1VHhlsEhy4IwfCDnqCJEVpus4ZYUR3Woc84hR6e9Al0T9nohnmbhyfk2f6NO5iuLXkybuq87ij9g610ir5ikIPmwK3pqJt6OelWen04o1NKefQedakA5sC0vDVxuNM/DLQQhRzxBiSPYVS2OJWowJPkBn61b6HilpDIUyQD8/KjoB2aFwUqqEvcYnqCYEe01Pd4im0hHC+sYj50ljWXb3wCB/Xnyo/ScCdxl9vnFLcF3bGxyyqooudDxcEBQ0t1bz+gx9aU/tF0aC/YvX2i0VNu6VDt4TuA5CJlhgx86eOHcGVAORI9aB7b6TTtY/wB6E21DncCRsKjcGIAlo24ABkmOtbjmoz0N9OTjcj8063h1yyLge3AJVQzDzhwUIMGVieeGrng+oNstcHdnwtbKuA0i6rISqmJImZnBg1c9tOKI1w2tOpt6dcbQ5bvGUtDyyghYYQnJRy50tvYYKrkeFpCnzKxP0kfWpciqR6cHcdjfru1bLb/R7ZtXLFyxYW8AtxSzpbAAZi0zbaT4YU+RFLLbmAtqNxkkQvi5ZE+XWKGT8fKmG5p7Tamxb0hYMQiuxBA3/fILEk4JzCj+yOrYb0BP4U2NS93ptNo1UBbl1S11J3HduAFwty8UchyArTuDXxyxyj6UgcS4pprzJZtWy4BtqjqY/W21AIcMSSqgRuUAHd7U58HssHBlSJYRILeGAWiMCTE1brhXsfPdVF8lLy9sZG0anMmCZ+tF6WyqkCSZoZyN4kwPaYHOaM09uRIJIPlH5VFKz0+nqSToNskDFTk4ofT245Ci7QpUi+N0CXQT0FVuuScM2PIYH86u9SQASeVVMh1LRtiZn2maOLFZfYTtZorUkqkxMmZGOeZquO1/vqI/ewPaWgT6VZ2LQe1fTnhnByfhPij5GcedKV4PHhttM89wUQRyUuTgQMdJ9aqTPNcLKHYqrukH0xUdrVqT96fl+ECnBOy1tpkHNG2Ox9nHg/Gg5RQNCRcvsBKAEz+FD/7xc3QWz92tVs8ACD9XbWfVZNSDs1eczIEchyrVkiEoS8Iy3hvZvUsd3dMB5nwj050z6DsTq25tbtyRndOMyIjmcZ9KetBwS8oiAPUmT8po21wI82Yz7z/OseX2GLDJ7aKXgnYtrRDPeDn1Bj5SYptt2EUDI+UVHY4WqiWb8a8va7To5RriBgJK9Y9IpMpuTK8eOMFdV9wlI+6vzNU3brhtu7orgvHYoglgCYOYx1yQI9audPrVcAqrFfMwAPXPOqTtnedtFq1gR3NwqykyCFLAg+YIroNqaCycXBo/Olq3p9RrCNU509sBjcYNI3C5t/VLtONsAL/Z59KrRwq+bqWUU3dwNy0vRkYTviYWQsnPTPKtatcI0lsXtZYUuLv6O21lSQHtbyFEllLSWYzjcPI0kdteJiw4SzuS+yL3rqYKJJdbabcqMgnqfD60csS9P1Gxceofq+lFCy/DiWZbYbdbt77qsCCrLAufIc5xifKjNDu09s34y67bZ/dLE5PkYWR54qvssGWW3swYtcIBJNs7ZJfdznEbYzk9KY+C8b78rpblu2LRTuw6gJcAt272wli4XLXAWPULjyIY3x35KMseSp9vJP8AZog7y47fdErImGGZnMH+cxT/ANgOMM9y6rCUY/uyR4vunmPbkaotDf0+m0S21KJde5bW6oDM4AH6x7cgSCVxLY3ECrzsRoFLXrlkEJCttZt20Dmd4ABHPMZq2KShxZ4/VNyk5r9kaFeRAoe5G3ABJxJ5TmiS0IMYGcH8qoOMXi2muiJ2qrxz5GST9DSxwvtc1jBBe2OYz4fKD0z0OKneNsLB1EYqq17j7d1pHLBx88efKj018x7f1ype4Rxi1qQTbKlj4thEHBk48umKlLMzHqYIC9Rj0oOPuVLK+6d2XGr4mCpBxjPt50ncT402x7arEsIIgZEnzknp8hVp3N4bXI8LCSCYOPTMHyxVTc4I927dVwdpEB1ggtjHjiBjmM/mcVFAzlORScF4obL7wrOIZCAY3SM5YYOR9KrmtyThRBMSWwDnJRDJyczyHoKbbPZJQNm4KyuCdzScAYxEZn8OdHaTs4iSfCNxnwoW848TGYg8hFG5xAUXVAA4qgMIjufQQPqaL0ut1DYVVtj1GR8zX1i/ajaihG/fVM+8jkfrR2rtqXUNeHIYZtrGOZAWDHrStLwdGPswzTKywWYs3mIj5npXN7tAtoAuuJIY71hT0ksRg/ShbPanR2i6d5m2yq0B2lmH3TmeR+lDdpFtam0+xyJDLheo9/UfhWJb2h8nxj8LGjS8RF60HsMjbh4TuUrgwfhmam0Nq6B+tYMem0R+JrMbGpt6eyth3hkVZwSfFzOAPmJ8/lXWO01/SsoRSBdAZRLbdpM4kEFoUKccyaz0/CCWfdyX5+xqPFtAbxhYBHMbpOfPOKTO1/D7tsAISHwytJHiEiPY7gM+lLWs7W6g6ltRbbumICDII2gRBJEETLDBM15qO1F+4ii5c70qCxdcHmIztEEETjpHKnQxyQjJkxyt+Q7hna7VqGDFWJGA6CFbnAhhiPOelOHB+PtqEVL1tFDqdxEgEcvCGPLBB9vLNZ7qDLIxcXHYAs8vMyCQwJgrkHEefvfcOvyR+sBgEPBx8RAgAk/+aN40/ApZZR8gPC9ui4Rc70b7lm5qltqyym9XIt4OdvwnHnzrMNfxGzqd3eaYJqLgLd7aZ2D3JwSj3IQGDuPiPkBW5/aEl06K7aS0IZAYSS8lhMCMe9fnviOk7q93ZO428uVnB5so9FOJxmaRkXwp+CvpWnKXvZFd1SBh3IYKBMsFLyyqGB6FZBIHrVp2YuFTcG9wrqVCqpJuMAdiwpnJMeWcyKqL1kqwVifNee3a2QQD50y8M0fdomoG1yr+FeYkQ0XFGYIBweefWuwRt2PzzSVe53wfSXb94O0bbdxBcDMAwlxJ2xICkgkmB06xWt2NA9i0ZtskKF5FpHpjCBQTMDmM1mnZx37+/cuHZac989pTstNDSo2E5EnwiD9BWi8KuM63L3ja663igbxCA7hlEEDcixiIG4Riqt1bPN6ipPjHwgnh+r7xim79ooTrgnAwD68q9/2FqE3oNj6cKdtpAPHMAhsBtxGZyJHtVXw6+bOrVDgiCN4GAQJEAnI8uYMU/MSDABHyxjHvNBm01QjpYfC0/cxbi+lu6a4Gtq9qZKzIaBj64zR/B/tP1FmFvW1ugQJyrY8yuD9K1zV27bptuKtxT0YAjz5GkvjP2e2b7FrB7sEZBkrPmDkgelBzUvmKFBw+Xf5/B2/2mWAqs1h/FMFSG5esfzqq1f2p6SQRp75My3wfhDiqe59mGrSWs3rTNnwgss+gJET9KWtd2Su27f6Vd3vaDFb1vaVvWSMEspwQMGZzjkDNdUPA+Ny+ZmvabtTb1FsXNG6KQPGHUbwT+8Oc+on3qv1PErzNL3Lk/wBnwiMehn6daVOw/Dre8h32PY2ulxMC7bfIDCDPTPOGE8qceIalJ8RX2OP5maJRS1RLkk77maX9Vq++V1ZUZyzIzwAYXdB3eESMdP5GudVxVmRTd39/bZtxxCoem0/L5CuE4cC1kvvu4J7td5PhM5bZ8Jz8PKKuOJ8K1GpN5107KrmVLlLcQFAlWjy8syaWUuqor9BxIWVtMsBouggJO9XXwd54obOIABAzNd8L7UPYMKX2yHhYAD8+RnwTPKJkTV/wLsY6IWvtacm3Fo23P6tucspUK4HUT051La7JWbbki9eZGtbbm1LZBcMHhW2tsBYCCMjzre4Pwruxe1fF21GpfU6ixtmEuW03JJIKjxHIbH4V7qbr3rotISvcjatuQzlkXa0N1zJknAz0Ap04dwlNRcLJpt1w7DuuX+8YG3tG5t07fhCzJnNXh4N3e0rYsHexYqXtgSo6RzIHP3rk60Y3y2tmZcM4TevBgiI4siPA2XYqTuBJ8VNXDOy3dIly5cZSYO0LDLgGTukSD0gzHSm7W6BgN7BbVsCYXxZ5/dmT7CoTYsFZJLTkm5vH0BXBo/UAa32/kAtWbSmSNxliSJCvM/tAeuZ6cqtuE6WypGy0g+EHw5lTIyOnI+WBULarT2xK2+XPwkn35URpuKg23ZVKgKYZhAnlnr1HShdsznXdopO1Xash2toDCv3SkcnuNhWmeSZJnH0rC9VYuKWILEl7gdmjaCT3ZZiZgMrDxHqcemi9ueMvYa0gAe5tdi6gxaZhtBUjG6ByPSaQb9jYwZrbbYRnIYkkFgROR8SkYkiTz6V2aCql4H9HJ/NLyAHStsF0OqtbgBRu3+HmwgEAiCSCQYyB5ab9nentMjNcu2i+22WYlhhtybSVyHypEfTlStZ4K+sFz9H8TWgrKFZQzW9xUl/FkjcFB6hDOebH2U4CLCae6X2C9FxEGQ7h1CC5LAjrEciARJxQJKKHZJctDBr+FW023t4W0mnY2wEYxEbjtYSJDbQWwNsmurPEGuaNu7KA3HgqpRZCHbI2mDJGwEAbgonIq747qFuJ+jKDuug2grAMfCATvPXLBRy5EzIqr1XDVsaR1VWClZUwzJ7nYAwEjmcEZ9KPlpWS8dujvQXbjBNyBygnYADPdgAsWJhSd8DIEpnlTT/tIHbkA8smIYgYg5n5c6TtLc2W0a1shxbS4oBZWec7chVU4ziMyatdXxizbFsXLZBwCcOVVgdsZMyIEzzgDJFZJWwVaQwd9HiYmPEAB57TkzGM0vXe1aK+x7RKiRO8jl0ggRVpYe24dQTtYFdsQoBX7vi6gDPlilLX3QoO0KFU/tLkBYIGYMecc62EE+4Eptdv9Lde2UmLdsBZ6DEe/Xl0qq4trBeueKDjaeckdAw5kiSJ8j7Ut6ni9r4BqDBie7UmSOcYE+ckgetU3EePqr/qw7Rg94eZBOTHyxNMSjFnVlno0LS8MVVCWLaA5yTJCzMSZhczE1Dq30tkxd1FtWMGF7xzy6lBFZlc4/qLkg3CBEQMLHlAxQT6pj1Pvk11hLA/JqX+39PbULp7TM5EQqcxPI960/h1q80erF0bUa1aYKCwvMFIA6lbXXHXypC4d8De5/ymqjs3+2+Z/nQuIKerNZ1KYYC/ZSBLMsE7fPIpevWbSFmGo1V8Ay20hF9jK7unQVTXf2j/AN2obf7EfP8Ak1akC2vYt9fxkuCLU2UZkVlQDcy52h4G5hgyS0GcjNSrqglnug0hm3ECFRiBEMFGQIBz5daqeyfN/wCC7/I0Mvxp/wAta1UbJNeRv0z2zZKh9h2rKqFQM65wAASPETM5g8sAfDilrukNq4pbCnx5nGYJIzPTHtSbwf4rv/Kvf9N6KX9qP+Y/87ldRko0Ndy/3b7Xuklo2qNwZ8A4SSRgzz5R7UXxXWrZ0zBLii5ggd5bJw0+IO0AZn5UocR/4m9/9KP81JN/9qv8Lf8AUWsg7aGeim6+hZcT1F/U6+yrYuE2Vsu5HcOpDMXfEGdwOOgM10zh9SbdqN6nu0Rhki2gS2Q/JTPKYHiE+kPa/wDbj3s/nQel+LQf8w/5bFDNcZNFkEpY0/oMv2d94msUl/D4+8Z4mYMnBIWDAOeZIk07cX4XZusmot7lcKVtJAVWCnDgfdElpBzz8opf7Hf8VqPbUf8Atpi03xWvYf8A8a6tk053sgOhu6W9aYWe8R7YTcskLIhiY6wZJ5c/c3umc7St9/EM232AyBHhIHLl6VW8C/4u5/C/5VYdpfjf2H+ZqOUfi4sS5cVyX8AOp1YW8qou8kTvZYUsQZC4+mMdOeKTj1zvWNo77d0LuTAyN/hMn4tr7Znl1kQTZ8S+HTe9v/KKrONdP4dV/wDr3aGkkbFuUjnjfaC3ZtAWRcW9CysDb4pkrGfCwZY6bI90LjGpuXyWvMC7HlmEHXniSYGPKmPjn3P4T/1r9Uuu5J8/5ijjH4bDTqVJFWg2J4lX0JI3dYx5ZJ+Qr1NIzuIiWMQBCifToKg4l+1b3/0qw0f/AA9ysoc7SsB1FtFkRkH4s59hP86K0GnLglUETzbGffzqq0HM1Z9qP2Vn2/IVyerNa+JR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64" name="AutoShape 8" descr="data:image/jpeg;base64,/9j/4AAQSkZJRgABAQAAAQABAAD/2wCEAAkGBxQTEhUUEhQWFhQVGRYXFxcXFxgcGBcYGBcWFxgdFxoYHCggHB4lHRccITEhJSorLi4uFx80ODMsNygtLisBCgoKDg0OGxAQGzAkICYsLCwsLCwsLCwsLCwsLCwsLCwsLCwsLCw0LCwwLCwsLCwsLCwsLCwsLCwsLCwsLCwsLP/AABEIAQkAvgMBIgACEQEDEQH/xAAcAAACAwEBAQEAAAAAAAAAAAAEBgMFBwIBAAj/xABIEAACAQMCAwYDBAcFBwIHAQABAhEAAyEEEgUxQQYTIlFhcTKBkQdCocEUIzNScrHwYoKSstEVJDRzs+HxQ8IXU3SDorTDCP/EABoBAAMBAQEBAAAAAAAAAAAAAAIDBAEABQb/xAAsEQACAgIBAwIFBQEBAQAAAAAAAQIRAyESBDFBE1EiMmGB8CNxkaHRwbEU/9oADAMBAAIRAxEAPwDKdftW48ZO5vYGTgD0oc/DPWSCfoRReqt7lD8mna3qYkN88z6j1qJdMdkSJYgqCckCRI8sn5warZImD6k+Inzz9c/nXum1BQmIgiCCAQRzEg4OQK8cSOWRifT2rgYoaDCNZb5XFA2uB8PIOFG9fQzJjyIivtGM1LpFGy5g8gYxHhZTIbzClsYwTzqKwsGZEHGIn/tWx7gz7Gg8URLXDP1jS2q7u7bSMhkLK9wnpukrjJjyFZncFOv2hSG0q/d/RNPHlhSMf1zmkpq6QvAqVnFck10a5NKZSjgmuTXRFeRQMNHNfV1troW66jbOIryu4rkisOs8r2vor4Vxx9XQryK6Va1GMktrNFppjX2jt9TRu+KohHWyXJkd0j2wsc66u35qNnJqBpo7EKNvYya3gwR7lk3LfguMA0kTB2kbYmYz8uuKp+I2PFygAQoIIMDl8+vvNN7aYalQCNt9VhTzF0KogNJkOFUgHO7AOcmjuaQlM9CNvsZn5YH1NM4PyJjnRTOVMkqd2ORgHI9DmoTaU8jHoR+Y/wBKOv6ePp+dCi306nlQOJRHJZLpbtq20kOwjawkDcCIaDzHMxz/ACqS/wAO7xe8sN3i/e3kC4kwqi4N0c8BhjlyJgM/DUS1oUFy0huXLt5YdUDKpS2qFtyl4DbmHISpzFHW3tW9RqGTalsLc2PbWx4Ab1oHuxb5/q5+IzG71pYfOig7a3pGjUmSmk04PqWUuI8xDCfUGlIJJgf0K17UWzcCm33AvIjwG7trbKHukpu2l8KyshEAjdywAsca09p101tbdrTfpRBusbaxZdD3RVTEi2WXec/eHTnz2dCSoR2Uedc93WpcB4RYsjT/AKULWO9tOCiMzG9dC2i+0EghAWE8ty5E0RoODPYvaa1Zt6drKoo1N1haYtck99uZpYY+EDG0zymhpB+oZG1uvBZNa9xTQWmvXWtWrTWfgQpbsG5Zum42/fbeFcQsCSIRlI6mhLulsLesbBpbune5e/TrsJC+NpClpa0otwUCcz1NY4o1ZG9GXKlcXfDjrWmcQt6NxfCLatXLduwhm2g3pdfT/rhjwuu+4jR0K+VD6fg2iA1TWSt24ndd2pUXitsyLjBCQtxgQsxIUNNY1rRqyb2Zuj+ddhJrTeI8JtJ3NzTaW3fUXrhv2wikbO6tNcUN0CsXjyIIzEV7w/glh72t0Zt21W2lvT2L7IgYXmJKXHcCfEwCn0Ye5GglkT2jMzbrgJWw6jQ6Oxp+/OlS5Zt2dPnulL3SL1+1dYsSI3qqNu+6GBiq6/2ftF9RutW7a37OnTTjYBtvNphdcoY5hsHl8R/ditqzHkpWzNVUVIlsHlT9ouEad1VWtIt9dNuuIyhQ+4EFhPw3EdcnyeelVPaLRqq22RVRSbkLs2XIxG9ZMxEbpzTFEVLLuihURXpautpoe8DyFG9ALbJrmoioO8ZzCiSOdRbS0L96fwq006i2IHPqfOsVyClxgvqa1d4EiN+0KkEGQjYIyNpJGZ/lzrriXBFug9yVdiJZQNp3AZKggSDzIHma0HV9nUceEwfrQOm4AqMSSQwHhJg5HWB/KqfWhJXezzX0uWLqlXvZkGp7PNkvFpeW55EnyCgFjz6CBVPqtKbZKohUx8ZgsQRzUjCgj92efM1r+t7JBpIfcwGAw5/OlrU8KYSjqCVyJHITBAiCoMzjy+dHwUtp2CpzxLaESz2ZuMguAeAiS214H7SZIWMd2fqvnVxxTs8Lp06WUs2WOlXUXCd43c95HxdBMCmzU8Pa3pD4f/TYyLAKqsXdwNwtgzHi+7FDcY0u24oUMCnC8EdJFwQfmfwqaXcphO1Yg6HgLlVuvdSwhJ7t3LBmg5KKgLwI+KAPWr3j/Zo3Ea93tprlpUa+43RdFxVNp0AXJMlSYEkSQMky9o+Htfu2rllGex3VlFC9AohkETDTJz51a6e0ujXiIsqbq2jp0Bu+JWIYkztiInlnl8q4PmJvC+yfe2VvPfs2rTMyS2+Q6qzQfDAwJmevU4o89h9i2mfV6RLd4Mbbb3O8Lz2goJPoSOdXPFbbajhSFLSqxvsxVMAwjAsqsZzIEAnlVV28tsOHcMXaYFu7JzzbuyAfLFY7QUJcu4vcc7NXrFu3ddrRs3Su24hYqoYBlLyoIBBnl0NRX+x90d5N7Tt3VtbrkM5Co4lT8GZxgeYpp13EVt3bGm1YI0uo0WlS5uxsYIdrieRVon5eVSajTQ/FRBOzSWVkDEqiLPziaU1Y5TcdfngS+Ldlb2nt2rztbNm6QFuIzFRuAZS3hkAgzy6VJqOyF9XZC9orbRHuXN57q2riU3MyjJBBhQTkUzXuKLbuWtLq1I0uq0elR5x3dwJ4biyIlWMH5eUVa9qtOb+j1FjTS121fsteRR4rirYRQwWZIwMD900PGwvVkqT/AJEazwq1phZ1Fy4motNcZGWyXGFSSC5ClW8QgRyz6U4cD7N6C7b0V0WLk6q69sI+phQUJwCtuWmOR2+9KfF+DLY0enuN3q3bzPNtyAE2GCdu0HxYInoetNnZliNNwYgkxrXwBy8Z/Kfxrao1yb3fn/Rc4T2RuX796wt2yH0+8vuZ9pCGHKHZJC+sek1Z6X7Pr1w2gt2xN+21214nG5Fjd9zBzyMcjTT2c16vxPW2V0lpG2axS6Lc7w5POXI8WOnXFE9nLjFeEHa37HXK24ERDHn6ZiisXJ+RA0/ZwEgJqbTXGbaoQvEAMSS20R8PQEeoqC7wkW1YtcRnUxtWTJmDJIHL0nlTlwu1cV7LNoxpUS8svFxSzMlxVH6ySQDkxVDxTVjc6BFXxGSs5gnnJNNRNKbspbennngUUbA24AqK7eFC3ddGBRaQNSl2I2gE+fnQOpvZrq7emhWQmlyfsV44eWfsDRh1ENB8iJ/OiyAeYqobj9tYDKyk9I/Eefyqx02pS4NyEEcj6e9KnCa20dgyY64Rlf0OX0g6GgNbwcOZ5N5+dEahXVgFbGTDZBHkD0qXT60EwQVP1B9jRRlOO0zG8U24SVCPxrg75UzEbcT8J/nzP1qv40ti9dR7i30VVS2drLBRCeY5/ePKtQ1VgOM0ucW4DIxJ+dPx5ozrlpkWfpcmG3DaMXu2WQsELKG6AkSJxOaF3uBt3MAecMROIyORxFaBxTgxH3PmSZ/Cl3V8LPlH9etV8ItaI45n5KBb9xY2uxC7SBJgQZGJ8xXnHO8u72W49y0SX272JQSY3oTjaMTy8jRV/QMOlCmyUIdeamRSZY2UY8qFfiF53I3u7xMb2LRPOJNeajid3aYvXAWgNDsNwA2iYOcYzV7rNCr23dE2lCCy7iRtbEiciGgdfiFK2ptkGDUmRNHqYZqZxqNS7xvdniY3MTE84mpBrbhfvN7b8DeGIbACjIzyAFQpbmuTSOxVp6Cr+oZzudmY+bEk/U1etxu3+hWrNtryXbLM4dYAO/duWQ+4YY56/OlctXwNFzAeO6+hZWuKXgxYXroZo3MLjhmjluaZMetH2eL34jv7xHl3jx/OqS2xFdjUwaNSS7gTg3pDLoeO3LRlizpIOxnaCRyPyoXVcRDszxt3EmJnJyc1RPqpqJrpNa8qXYWunvuHXtZJxUa+tcWUqRVrtsOktIN01iaIu8PLRtMedDWLkA1IuvpuqJpc7tDtpO0NxQVmV/ccBln2bkfanDsx2ktm7K3DaYkAozEof4DB/wALfWsht6hhz5VZaDWwPD8ciOWBGY9Zj8avlmjNU0QPA4u14P0bZ1e9oYqVPwsMifKi1IB5rWO8A7UNaRQTKnJU8iPyPr7Vda/iZFx13fDHzBAPTnzAkc+dSvpLdJ6DXWuKtq39TT7beUV66+WfSs94ZxRpABOcQCc/96a9DrXEBtvzZZ/nSMvTOHkrwdesmnFr+wy7oEfmKQO1fH+H6K8bV0MbgAJAUtt3fDMRzrQ7ltX5NBXIg1+bvtR1t2zxW/dVtr3MKYHhRP1MiRgk22gjlzFBDI4+R0sEMj2vuPWl7T6DVOthR43DFRsKFNskhicTAJzPuKD1/A1YFrTTA3QRBI81gkGsh4cLl10sqR+sdRB+EsTA3eYzX6V7OdiLljTJbvX97p8MKAqLHwDA3Lz55zVEOpS79iXN0De4GUcO0wNx0IzcS4i+W4rKg9eY6ZmB1NIGuVtx3cxX6GPYopeN1MAK8COTFSBE+vL5VjHHuCPbdu8BGeZB5/nRZYqauLM6aUsbqaoWbLxX12DNdXrcHFQEVE7WmemqezkiuVMV1XkUtjEdFzUc13XgFccjwCprNvrXKJXt4wYFElWzG70EpdANSs4PKqwmu0vEUSyC3i8oMjzrk3Yrhb00PcbNa5+x0YX3L4anpFe95HLANCm2RUiVTbI3FeC20nESMNkefUetM/Cu01xRt3ghQQNyq0DyBYEhfTlSOlGWiRTYz9ybJjXdaH+12rZZ27FkRKIgIHoYkfWjdB2gGKz9Go7T3opqkvYknifuanwvjZVviMHlSJ9vmkNw6TVgSro1liP3kJYT7hmrzh+vPKas+1lh9Vww20XcyXrdxfMSGtmP8QpGeEZK0UdFlljnxk9GR9lQ36Zp9vxC6hHuGBr9h3CSJHWvyf2Dsf77aY/dYE/Wv0fxztYli4EjcABPoeZGPlUUMUpOoo9TLnhG+Trt/wBLgawAkEx7iPx5Undt+x51f63T3PHEG3u8J9px8qudJ2r0twQzbZ5hhIo21o7RIazcAPPwmQflNPSlidtNfbRHKTypJNSX700fnLjvZHUWSTctFYJz0wJMeeM4pWvaYrzBFfrHtBwBNUoFwEMvwupyD6jqPSsh7TfZ7ftbyELpzDLkT7HKn0zNOjHHmXepewxZJYnUu3uZKy1zFW2s0G3z/OgWt1Nkwyg6ZXDKpK0QV9UgWvVWl8QuRwprm6etS3h5VARWS1o2O9nFeV1Fck0sYehq8NdIk1IIFbRjY4a7SDpQi6T0orWaochU+ncRXo6PF5SSAP0UiirdjlRbmRUdlsxFcC5Nkd9AvLrXCPViLU8xQmt0xXMYrQU7CtHcyK0TgWpW3odZeYT3dliP4iGA/Gs30CyRTZ2n1Pc8GZOupugf3LcH/NA+dDk+Wg8K/UsUPsxVW1llSMAyfUKC2fpTBxPiLOzMTliT8yZpf+y+1/vbH/5dq8/0tt/rV72d4S2puQ07AJMTJ9B/qa7DLjbN6mHKdfng94fw+/fB7pGaDkjl9TirS1wDVDwres7hjb3uVPuP5UJ2z7ZDTJ+iWrbLbURutv1Bz4gOvXrkcprPR2iJaVLrzODk5Jgkn4QOnX8KJ9XLtZ0eiTV0a63+2NOPA+8DpbYP/wDiwn6TQn/xM1tlwmotLPIhkKt6GJFZKeL3rjGLrL1MQOXrinPgtway0tm86M33bknerEeH0jofPEgc6BZVPvFP7DZYpY13a+lsj7b8bt6srcS0LRg7gvUzzP8A4pIdav8AimhuWna3dEMhIb8s9R/rVSyVuTZuJ8QPu682RRW2odQw6UlopUmwVqiapLhqBjSZMoij415XlH6a0Ik8vOhiuTNlLigVAK8b2oy6EA8/agLjz7VslxMg+Wy37zqT9as9NfMcxFK2/wA67t3CKZHMIn01ruNq3CTVlowOtJSX3/eNHabiFxTkz706ORMln0z8MdLl2Phiai1d3wEnriq+1qgeZIr3WaoOFVeQzP5U2yXiH8HWSKj+1riBF21pgfDp7SSP7dwd40+viA+VWvY/R95ftJ0Zln2nP4Uh9udYbut1LMIJu3OkGAxAB9gBSszpFXSRuVjL9kSbrmsbqulvR8xWs9iOH2tPpzcufFcUT6Agsq+hIE/Ssq+xJpu6q3+/p3H4GtE0d0X+HtsJDIG3rGSwtMUI9ysf3jSluAyesz/PCMx+0zXAdxp0Kstu0S0fvs7KfmCp95pAOTVrx1y1xzEAXXjMnMMc/j86rAOtJntlmJKMUT25GJxOf/FXvZHiLW9SuxQyg5VgD4Zg58s/LBpdvZ/rrVz2Vss792s72ZCuPiUnY3+YN/cNHGVSoHLFODs0L7Q2tXRZvW8OylHX1WCJ8yAwHsBSHcSn37SOEPp7lkNBXugAVBElSQ26evw58opEu1UqcTzladMDuULcNFXqDuUuRXjILhqBjUrioiKmkVxPK+JryvqWGfV9X1fVxx6K6FfbK8UURhPbnpR9i7t8j7ih9NuHJc+ZoxdOxgsQBVEES5WuzCBqGOeXTFH6JJIoJiMRmKL010zVCIZ9tGqfZpplDtdPK1bd/oI/OsJ4xqu9vXLh5u7sfdmJ/Oty7H3dvD9c/wC7YcfVW/0rArxzU+d7ZV0S1+fng0D7Dr+3iIU8nRl/Cnzs1qhZuXLD4W5+rkdGDQCfSsu+yu/s4jaPvWo8S4QwuXLjMlq2bjwzmJliRtAyaLCrjTEdXLjksQe2HZgacay4+GDqqiOr3IAH91GM+YpBZvL/ALVufbPUDXaQWEdGuqysbhUhmgMFkfOZPlWNcR4abVwocgHBI2lh5xP5mgyYpLdFPS54T0nsDtWtwY/uifxrbvsYQXdBkAmxqARjIBUj/wBx/Gsv4HwO5ds39qEnbIj+yd0fOIrRP/8AO2sh9VYb7yLcH90lW/mKBJxQU2slx9n/AMGf7aFBs6Zuu5x8iq/6Vjl1a1/7Wboe1p9plZu59tgrLL1mqsS+BEWWX6j+3/hTXRQl1atr1qhXs1kojYTKl6jK1YXdPUbWaS4MrjkQAVrwiiWtVx3dKcBimQV5U/d153dDxC5I4FSIfWohXamtRzCkb+1U4uD+I+tACpFNNUhMoFtpmB51Y2LRnFUVl6tdG/KqYOyLLCjWOzF1bfDNezEYssT/AIWA/Eivz+1aTqeLG3w7VoD+1W2n1uoT+ANZqan6j5ijovkv8/NjJ9ntwDW2588VrfH+E3NZvCsWZDKphZwJCsABP8YYYHLmMY7HkjWWSP3x9K/SuisoniHXNZCVR0I6tfq/YxniYaybd5CYYPZfBBDZZJBypDhgQeRJFdW9Va1StvQPs2yOZIZQwI6hhyx7VddqXS7rNbplIllt3l9LmxSSB/Eqt/fNINu41g3ri8u/2fJA5j8RVkctpN9n/RMsPK0vmXb6p7X+fYb+F8JNlxc0l1lbmATKsDnB8j5ERVr2S0Bsay9euAKL1u8ptqIG5xu8Jk+Ekcuk0udmeNBkImNjwPQPkfIGR9K0HhxW6sNB5YPMxyj19aZKMJxtIlnnzYZuMik4/qla3btoIS3ugTJljLEn+uVK15AOdMHFNMLVxkY8jj1ByD9Krm0gczQJJLQ1SvZR3lFDFROKudfoD05VTXtK4NYOg0cNYFD9yDyqX9EZjEHNSpwq4jA7SaBoaml5K+7ofKoX0xima/phHlPnVJq0I+9gUEoJB48zegDuYGajaBXOoYzmh2FJcq0iyMW+7PgtdbKItWJqc2AuRE1iga8iQCts9cVKiipQoPNpqTugKJRBczy0R5VY6ZjQSOByo2xf9adEmy78Fuml71GtsYDCPY8wfkRS1xLs7fsKGuJCnk4IKn5jl86vdNqDPOmHQ6+VKNBVuasJU+4NFLHGYjHnni0uwidlGCaq2zclM1to7RJsJLAKBJPkBzrNOOdnC/j0ieLrbXqP7Hr6UoavVXhNu4XWDDI0gg+RBzU7rHpjpY//AKWpxde5c8H4m97ifezBuu/+EqdoPsAPpUPaW9CrbHN7l2+3/wBxoQf4Vn+9QnZ5xbdrzcramMwSzeEAfImgbuqLOXPxHl5DoI9hyrFKsdeW/wCij0rzWuyS/nf+h3ZzVBLwVyRbu/q3joGIhvdTB+Van2f1qLAS+tz9bdRSCNzKhAVinxKGEHPUmOUnG1XrVpwDi76e6WUjxja0gHG5WxPIyoyKZgyOPwvsL6zpY5ot+TeONcCGoRX/APUTB/h6j5H86o7HBQvUmmTsXrxesG5MgQrHyJjmT5z84q7XhVrq0Typ05cW0zyenhJriJB4aDiKKsdk2YbioX1bAimNry2gRb2knqRP0pf1eoZiS90mfuzj6Ch5N9h3GMe4FrOz1gZLbiDGIGYxn5c6pdbxJR4UtqNuOW4/U86tbrkwFGDy6fQczQ68J1F0+Bdqj77SF/1+lEvqD3FbWHCsVZ9/yGD4l6wcj/FyqoTh73XW2qNLNGATAx0AnFanZ7N2iha9dlE5uvgBmMTJJGPTnVVq+2Fqwpt6O0FHLvD8Xqf6NY99hsXxKPhX2YXGG7UHYeeyRMesHE00aHs/pdMNptoTEEkCT15sZpabtJdfDX2tpiTbXxtzzJHoJk9cTVRxbVlyNrsAMbj8Te561sYUdKU592LV5T7/AIULfU0cyHrUFwEHIx6UiRdCQNbBGc1LbzzFF2UBFSrarFE6WVAvd+lSaS1JoxbXlVv2b7NvcuEnaq9Cxx9OZo0hMsumBWLNW2isE8qaNL9n94gksoXzxy9KYuHdilQoQ24feMRj0o+aRM4yl4KXs6iIZZdzCIk4HyFV/wBs+kS4FuQNziVaM7kEMJ6hlIx5rT+/Cba3FK21O3EGSD5TH9YrPftRRil22cNb2XUHpt2vH0o4JTv9mCuUJx/cyK5ZUW0YOCzFgUAMoBEFicZnETyNdcK0wuXrVsmA7opMEwCwBMDnAzRWm4zttai21q25vrbUOyjda7tgQbZHIkCD59ar9PdKsGVirDIKmCD0gjlXneT3t0NHE+DWrmvFjQuGtXXCWnbctvfgMFLEsVDHBOTIoPW9l9Vba4rWW/VbtzAgp4dklWBhgA6nHINNXvE00X6EjaOxebur1xX1DhfEGUFQ20yCu5QMAY51ccH7WW9df7nWm3Ztstvu1ZQbXfLb7tjulTa3gdDtBAn1qqPFMn5St0Q9hg9vu7iklH34kSWt7Z8IMgAtEnnWp63desLsmQcjry/1/nSZpeB6PTpusMBeFvu76b+8i5uJMNAE4IMADAjnNOvAzuRgTJbPM8z51Q3cFI8PqGl1DKbS6PMOWHyo2xp7K/8AplyMyxJ/AcqJ7shvHO2cwBu9Y3V8nDgW3ANtnAkT8z70uTsfGLR7Y4gAIt2lU+YUR8qG1is7AspPoJj/AEpj0XClEkIB75Ofy9KNvaeRET70rmk9FPoTktsSNZw26UVn8VsQNpEgR6cutK+p4CC5IQYHLzxEn16zWr3NK8EKNoPTzqv4jwSQSWYDrtSZ8uXvRwy0BLp5eDJ9dwgAQsKDjbMvPtHU1VHhlsEhy4IwfCDnqCJEVpus4ZYUR3Woc84hR6e9Al0T9nohnmbhyfk2f6NO5iuLXkybuq87ij9g610ir5ikIPmwK3pqJt6OelWen04o1NKefQedakA5sC0vDVxuNM/DLQQhRzxBiSPYVS2OJWowJPkBn61b6HilpDIUyQD8/KjoB2aFwUqqEvcYnqCYEe01Pd4im0hHC+sYj50ljWXb3wCB/Xnyo/ScCdxl9vnFLcF3bGxyyqooudDxcEBQ0t1bz+gx9aU/tF0aC/YvX2i0VNu6VDt4TuA5CJlhgx86eOHcGVAORI9aB7b6TTtY/wB6E21DncCRsKjcGIAlo24ABkmOtbjmoz0N9OTjcj8063h1yyLge3AJVQzDzhwUIMGVieeGrng+oNstcHdnwtbKuA0i6rISqmJImZnBg1c9tOKI1w2tOpt6dcbQ5bvGUtDyyghYYQnJRy50tvYYKrkeFpCnzKxP0kfWpciqR6cHcdjfru1bLb/R7ZtXLFyxYW8AtxSzpbAAZi0zbaT4YU+RFLLbmAtqNxkkQvi5ZE+XWKGT8fKmG5p7Tamxb0hYMQiuxBA3/fILEk4JzCj+yOrYb0BP4U2NS93ptNo1UBbl1S11J3HduAFwty8UchyArTuDXxyxyj6UgcS4pprzJZtWy4BtqjqY/W21AIcMSSqgRuUAHd7U58HssHBlSJYRILeGAWiMCTE1brhXsfPdVF8lLy9sZG0anMmCZ+tF6WyqkCSZoZyN4kwPaYHOaM09uRIJIPlH5VFKz0+nqSToNskDFTk4ofT245Ci7QpUi+N0CXQT0FVuuScM2PIYH86u9SQASeVVMh1LRtiZn2maOLFZfYTtZorUkqkxMmZGOeZquO1/vqI/ewPaWgT6VZ2LQe1fTnhnByfhPij5GcedKV4PHhttM89wUQRyUuTgQMdJ9aqTPNcLKHYqrukH0xUdrVqT96fl+ECnBOy1tpkHNG2Ox9nHg/Gg5RQNCRcvsBKAEz+FD/7xc3QWz92tVs8ACD9XbWfVZNSDs1eczIEchyrVkiEoS8Iy3hvZvUsd3dMB5nwj050z6DsTq25tbtyRndOMyIjmcZ9KetBwS8oiAPUmT8po21wI82Yz7z/OseX2GLDJ7aKXgnYtrRDPeDn1Bj5SYptt2EUDI+UVHY4WqiWb8a8va7To5RriBgJK9Y9IpMpuTK8eOMFdV9wlI+6vzNU3brhtu7orgvHYoglgCYOYx1yQI9audPrVcAqrFfMwAPXPOqTtnedtFq1gR3NwqykyCFLAg+YIroNqaCycXBo/Olq3p9RrCNU509sBjcYNI3C5t/VLtONsAL/Z59KrRwq+bqWUU3dwNy0vRkYTviYWQsnPTPKtatcI0lsXtZYUuLv6O21lSQHtbyFEllLSWYzjcPI0kdteJiw4SzuS+yL3rqYKJJdbabcqMgnqfD60csS9P1Gxceofq+lFCy/DiWZbYbdbt77qsCCrLAufIc5xifKjNDu09s34y67bZ/dLE5PkYWR54qvssGWW3swYtcIBJNs7ZJfdznEbYzk9KY+C8b78rpblu2LRTuw6gJcAt272wli4XLXAWPULjyIY3x35KMseSp9vJP8AZog7y47fdErImGGZnMH+cxT/ANgOMM9y6rCUY/uyR4vunmPbkaotDf0+m0S21KJde5bW6oDM4AH6x7cgSCVxLY3ECrzsRoFLXrlkEJCttZt20Dmd4ABHPMZq2KShxZ4/VNyk5r9kaFeRAoe5G3ABJxJ5TmiS0IMYGcH8qoOMXi2muiJ2qrxz5GST9DSxwvtc1jBBe2OYz4fKD0z0OKneNsLB1EYqq17j7d1pHLBx88efKj018x7f1ype4Rxi1qQTbKlj4thEHBk48umKlLMzHqYIC9Rj0oOPuVLK+6d2XGr4mCpBxjPt50ncT402x7arEsIIgZEnzknp8hVp3N4bXI8LCSCYOPTMHyxVTc4I927dVwdpEB1ggtjHjiBjmM/mcVFAzlORScF4obL7wrOIZCAY3SM5YYOR9KrmtyThRBMSWwDnJRDJyczyHoKbbPZJQNm4KyuCdzScAYxEZn8OdHaTs4iSfCNxnwoW848TGYg8hFG5xAUXVAA4qgMIjufQQPqaL0ut1DYVVtj1GR8zX1i/ajaihG/fVM+8jkfrR2rtqXUNeHIYZtrGOZAWDHrStLwdGPswzTKywWYs3mIj5npXN7tAtoAuuJIY71hT0ksRg/ShbPanR2i6d5m2yq0B2lmH3TmeR+lDdpFtam0+xyJDLheo9/UfhWJb2h8nxj8LGjS8RF60HsMjbh4TuUrgwfhmam0Nq6B+tYMem0R+JrMbGpt6eyth3hkVZwSfFzOAPmJ8/lXWO01/SsoRSBdAZRLbdpM4kEFoUKccyaz0/CCWfdyX5+xqPFtAbxhYBHMbpOfPOKTO1/D7tsAISHwytJHiEiPY7gM+lLWs7W6g6ltRbbumICDII2gRBJEETLDBM15qO1F+4ii5c70qCxdcHmIztEEETjpHKnQxyQjJkxyt+Q7hna7VqGDFWJGA6CFbnAhhiPOelOHB+PtqEVL1tFDqdxEgEcvCGPLBB9vLNZ7qDLIxcXHYAs8vMyCQwJgrkHEefvfcOvyR+sBgEPBx8RAgAk/+aN40/ApZZR8gPC9ui4Rc70b7lm5qltqyym9XIt4OdvwnHnzrMNfxGzqd3eaYJqLgLd7aZ2D3JwSj3IQGDuPiPkBW5/aEl06K7aS0IZAYSS8lhMCMe9fnviOk7q93ZO428uVnB5so9FOJxmaRkXwp+CvpWnKXvZFd1SBh3IYKBMsFLyyqGB6FZBIHrVp2YuFTcG9wrqVCqpJuMAdiwpnJMeWcyKqL1kqwVifNee3a2QQD50y8M0fdomoG1yr+FeYkQ0XFGYIBweefWuwRt2PzzSVe53wfSXb94O0bbdxBcDMAwlxJ2xICkgkmB06xWt2NA9i0ZtskKF5FpHpjCBQTMDmM1mnZx37+/cuHZac989pTstNDSo2E5EnwiD9BWi8KuM63L3ja663igbxCA7hlEEDcixiIG4Riqt1bPN6ipPjHwgnh+r7xim79ooTrgnAwD68q9/2FqE3oNj6cKdtpAPHMAhsBtxGZyJHtVXw6+bOrVDgiCN4GAQJEAnI8uYMU/MSDABHyxjHvNBm01QjpYfC0/cxbi+lu6a4Gtq9qZKzIaBj64zR/B/tP1FmFvW1ugQJyrY8yuD9K1zV27bptuKtxT0YAjz5GkvjP2e2b7FrB7sEZBkrPmDkgelBzUvmKFBw+Xf5/B2/2mWAqs1h/FMFSG5esfzqq1f2p6SQRp75My3wfhDiqe59mGrSWs3rTNnwgss+gJET9KWtd2Su27f6Vd3vaDFb1vaVvWSMEspwQMGZzjkDNdUPA+Ny+ZmvabtTb1FsXNG6KQPGHUbwT+8Oc+on3qv1PErzNL3Lk/wBnwiMehn6daVOw/Dre8h32PY2ulxMC7bfIDCDPTPOGE8qceIalJ8RX2OP5maJRS1RLkk77maX9Vq++V1ZUZyzIzwAYXdB3eESMdP5GudVxVmRTd39/bZtxxCoem0/L5CuE4cC1kvvu4J7td5PhM5bZ8Jz8PKKuOJ8K1GpN5107KrmVLlLcQFAlWjy8syaWUuqor9BxIWVtMsBouggJO9XXwd54obOIABAzNd8L7UPYMKX2yHhYAD8+RnwTPKJkTV/wLsY6IWvtacm3Fo23P6tucspUK4HUT051La7JWbbki9eZGtbbm1LZBcMHhW2tsBYCCMjzre4Pwruxe1fF21GpfU6ixtmEuW03JJIKjxHIbH4V7qbr3rotISvcjatuQzlkXa0N1zJknAz0Ap04dwlNRcLJpt1w7DuuX+8YG3tG5t07fhCzJnNXh4N3e0rYsHexYqXtgSo6RzIHP3rk60Y3y2tmZcM4TevBgiI4siPA2XYqTuBJ8VNXDOy3dIly5cZSYO0LDLgGTukSD0gzHSm7W6BgN7BbVsCYXxZ5/dmT7CoTYsFZJLTkm5vH0BXBo/UAa32/kAtWbSmSNxliSJCvM/tAeuZ6cqtuE6WypGy0g+EHw5lTIyOnI+WBULarT2xK2+XPwkn35URpuKg23ZVKgKYZhAnlnr1HShdsznXdopO1Xash2toDCv3SkcnuNhWmeSZJnH0rC9VYuKWILEl7gdmjaCT3ZZiZgMrDxHqcemi9ueMvYa0gAe5tdi6gxaZhtBUjG6ByPSaQb9jYwZrbbYRnIYkkFgROR8SkYkiTz6V2aCql4H9HJ/NLyAHStsF0OqtbgBRu3+HmwgEAiCSCQYyB5ab9nentMjNcu2i+22WYlhhtybSVyHypEfTlStZ4K+sFz9H8TWgrKFZQzW9xUl/FkjcFB6hDOebH2U4CLCae6X2C9FxEGQ7h1CC5LAjrEciARJxQJKKHZJctDBr+FW023t4W0mnY2wEYxEbjtYSJDbQWwNsmurPEGuaNu7KA3HgqpRZCHbI2mDJGwEAbgonIq747qFuJ+jKDuug2grAMfCATvPXLBRy5EzIqr1XDVsaR1VWClZUwzJ7nYAwEjmcEZ9KPlpWS8dujvQXbjBNyBygnYADPdgAsWJhSd8DIEpnlTT/tIHbkA8smIYgYg5n5c6TtLc2W0a1shxbS4oBZWec7chVU4ziMyatdXxizbFsXLZBwCcOVVgdsZMyIEzzgDJFZJWwVaQwd9HiYmPEAB57TkzGM0vXe1aK+x7RKiRO8jl0ggRVpYe24dQTtYFdsQoBX7vi6gDPlilLX3QoO0KFU/tLkBYIGYMecc62EE+4Eptdv9Lde2UmLdsBZ6DEe/Xl0qq4trBeueKDjaeckdAw5kiSJ8j7Ut6ni9r4BqDBie7UmSOcYE+ckgetU3EePqr/qw7Rg94eZBOTHyxNMSjFnVlno0LS8MVVCWLaA5yTJCzMSZhczE1Dq30tkxd1FtWMGF7xzy6lBFZlc4/qLkg3CBEQMLHlAxQT6pj1Pvk11hLA/JqX+39PbULp7TM5EQqcxPI960/h1q80erF0bUa1aYKCwvMFIA6lbXXHXypC4d8De5/ymqjs3+2+Z/nQuIKerNZ1KYYC/ZSBLMsE7fPIpevWbSFmGo1V8Ay20hF9jK7unQVTXf2j/AN2obf7EfP8Ak1akC2vYt9fxkuCLU2UZkVlQDcy52h4G5hgyS0GcjNSrqglnug0hm3ECFRiBEMFGQIBz5daqeyfN/wCC7/I0Mvxp/wAta1UbJNeRv0z2zZKh9h2rKqFQM65wAASPETM5g8sAfDilrukNq4pbCnx5nGYJIzPTHtSbwf4rv/Kvf9N6KX9qP+Y/87ldRko0Ndy/3b7Xuklo2qNwZ8A4SSRgzz5R7UXxXWrZ0zBLii5ggd5bJw0+IO0AZn5UocR/4m9/9KP81JN/9qv8Lf8AUWsg7aGeim6+hZcT1F/U6+yrYuE2Vsu5HcOpDMXfEGdwOOgM10zh9SbdqN6nu0Rhki2gS2Q/JTPKYHiE+kPa/wDbj3s/nQel+LQf8w/5bFDNcZNFkEpY0/oMv2d94msUl/D4+8Z4mYMnBIWDAOeZIk07cX4XZusmot7lcKVtJAVWCnDgfdElpBzz8opf7Hf8VqPbUf8Atpi03xWvYf8A8a6tk053sgOhu6W9aYWe8R7YTcskLIhiY6wZJ5c/c3umc7St9/EM232AyBHhIHLl6VW8C/4u5/C/5VYdpfjf2H+ZqOUfi4sS5cVyX8AOp1YW8qou8kTvZYUsQZC4+mMdOeKTj1zvWNo77d0LuTAyN/hMn4tr7Znl1kQTZ8S+HTe9v/KKrONdP4dV/wDr3aGkkbFuUjnjfaC3ZtAWRcW9CysDb4pkrGfCwZY6bI90LjGpuXyWvMC7HlmEHXniSYGPKmPjn3P4T/1r9Uuu5J8/5ijjH4bDTqVJFWg2J4lX0JI3dYx5ZJ+Qr1NIzuIiWMQBCifToKg4l+1b3/0qw0f/AA9ysoc7SsB1FtFkRkH4s59hP86K0GnLglUETzbGffzqq0HM1Z9qP2Vn2/IVyerNa+JR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466" name="Picture 10" descr="http://www.thirteen.org/baker/files/2012/01/lightning-thief-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752600"/>
            <a:ext cx="2996339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625" y="1162050"/>
            <a:ext cx="82296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story that has been passed down from generation to generation by word of mouth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Folk Tales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31" t="10615" r="19231"/>
          <a:stretch/>
        </p:blipFill>
        <p:spPr>
          <a:xfrm>
            <a:off x="6557369" y="2590800"/>
            <a:ext cx="1973856" cy="2867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657600"/>
            <a:ext cx="24098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2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625" y="1162050"/>
            <a:ext cx="82296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story handed down from the past usually about someone with heroic accomplishment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Legends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865" y="2409825"/>
            <a:ext cx="2034148" cy="2776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448050"/>
            <a:ext cx="222885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71800"/>
            <a:ext cx="2042762" cy="291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2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625" y="1162050"/>
            <a:ext cx="82296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traditional story that attempts to answer basic questions about human nature, mysteries of nature, or origins of the world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Myths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1" y="3047999"/>
            <a:ext cx="2374900" cy="3475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313" y="3886200"/>
            <a:ext cx="18288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4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625" y="1162050"/>
            <a:ext cx="82296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brief tale told to illustrate a moral or teach a lesson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Fable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ministermoses.co.uk/wp-content/uploads/2011/07/The-Hare-and-the-Tortoise-300x2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1" y="2667000"/>
            <a:ext cx="337930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lasticenglish.files.wordpress.com/2010/10/aesops-fable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1211"/>
            <a:ext cx="3032125" cy="149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nrichmentthroughthearts.com/wp-content/uploads/2012/08/little-red-he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52625"/>
            <a:ext cx="27241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73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7675" y="1238250"/>
            <a:ext cx="82296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humorous, exaggerated story about impossible events and the supernatural abilities of the main character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Tall Tale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903" y="2895599"/>
            <a:ext cx="2702443" cy="3532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475455"/>
            <a:ext cx="2247900" cy="2952750"/>
          </a:xfrm>
          <a:prstGeom prst="rect">
            <a:avLst/>
          </a:prstGeom>
        </p:spPr>
      </p:pic>
      <p:pic>
        <p:nvPicPr>
          <p:cNvPr id="6146" name="Picture 2" descr="http://d.gr-assets.com/books/1348398827l/3845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086100"/>
            <a:ext cx="2540000" cy="334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2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form of literature meant to be performed by actors on stage in front of an audience</a:t>
            </a:r>
          </a:p>
          <a:p>
            <a:endParaRPr lang="en-US" sz="3600" dirty="0" smtClean="0"/>
          </a:p>
          <a:p>
            <a:r>
              <a:rPr lang="en-US" sz="3600" u="sng" dirty="0" smtClean="0"/>
              <a:t>Characteristics</a:t>
            </a:r>
            <a:r>
              <a:rPr lang="en-US" sz="3600" dirty="0" smtClean="0"/>
              <a:t>:</a:t>
            </a:r>
          </a:p>
          <a:p>
            <a:pPr marL="0" indent="0">
              <a:buNone/>
            </a:pPr>
            <a:r>
              <a:rPr lang="en-US" sz="3600" dirty="0"/>
              <a:t>c</a:t>
            </a:r>
            <a:r>
              <a:rPr lang="en-US" sz="3600" dirty="0" smtClean="0"/>
              <a:t>omedy</a:t>
            </a:r>
          </a:p>
          <a:p>
            <a:pPr marL="0" indent="0">
              <a:buNone/>
            </a:pPr>
            <a:r>
              <a:rPr lang="en-US" sz="3600" dirty="0"/>
              <a:t>t</a:t>
            </a:r>
            <a:r>
              <a:rPr lang="en-US" sz="3600" dirty="0" smtClean="0"/>
              <a:t>ragedy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Drama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7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Examples of Drama</a:t>
            </a:r>
            <a:endParaRPr lang="en-US" sz="5400" b="1" dirty="0"/>
          </a:p>
        </p:txBody>
      </p:sp>
      <p:pic>
        <p:nvPicPr>
          <p:cNvPr id="1028" name="Picture 4" descr="http://www.lionking.org/~nafklt/pictures/poster&amp;cd/TLK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2524125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152" y="1371600"/>
            <a:ext cx="2311410" cy="3629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048000"/>
            <a:ext cx="2189607" cy="297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Writing that tells about real people, places, and events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Nonfiction can be divided into categories: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Nonfiction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3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429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Genre</a:t>
            </a:r>
            <a:r>
              <a:rPr lang="en-US" dirty="0" smtClean="0"/>
              <a:t> is a French word meaning “type or category.”</a:t>
            </a:r>
          </a:p>
          <a:p>
            <a:r>
              <a:rPr lang="en-US" dirty="0" smtClean="0"/>
              <a:t>We use </a:t>
            </a:r>
            <a:r>
              <a:rPr lang="en-US" dirty="0" smtClean="0">
                <a:solidFill>
                  <a:srgbClr val="FFFF00"/>
                </a:solidFill>
              </a:rPr>
              <a:t>genres</a:t>
            </a:r>
            <a:r>
              <a:rPr lang="en-US" dirty="0" smtClean="0"/>
              <a:t> as a way to categorize books and texts.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sz="4800" b="1" dirty="0" smtClean="0"/>
              <a:t>A genre is </a:t>
            </a:r>
            <a:r>
              <a:rPr lang="en-US" sz="4800" b="1" dirty="0" smtClean="0">
                <a:solidFill>
                  <a:srgbClr val="FF0000"/>
                </a:solidFill>
              </a:rPr>
              <a:t>a type of book.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Genre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625" y="1162050"/>
            <a:ext cx="82296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true account of a person’s life written by another person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Biography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124359"/>
            <a:ext cx="2485494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88" y="2590800"/>
            <a:ext cx="2590800" cy="38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2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625" y="1162050"/>
            <a:ext cx="82296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writer’s account of his or her own life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Autobiography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667" t="-1042" r="16667" b="1042"/>
          <a:stretch/>
        </p:blipFill>
        <p:spPr>
          <a:xfrm>
            <a:off x="6272213" y="1809750"/>
            <a:ext cx="233680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581" y="2971800"/>
            <a:ext cx="2286000" cy="3409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43124"/>
            <a:ext cx="2454275" cy="36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3352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fake; not real</a:t>
            </a:r>
          </a:p>
          <a:p>
            <a:endParaRPr lang="en-US" sz="5400" dirty="0" smtClean="0">
              <a:solidFill>
                <a:srgbClr val="FF0000"/>
              </a:solidFill>
            </a:endParaRPr>
          </a:p>
          <a:p>
            <a:r>
              <a:rPr lang="en-US" sz="4800" dirty="0" smtClean="0"/>
              <a:t>Fiction genres can be divided into different categories: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Fiction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Set in the present with people or events that </a:t>
            </a:r>
            <a:r>
              <a:rPr lang="en-US" sz="3600" i="1" dirty="0" smtClean="0"/>
              <a:t>could</a:t>
            </a:r>
            <a:r>
              <a:rPr lang="en-US" sz="3600" dirty="0" smtClean="0"/>
              <a:t> happen, but </a:t>
            </a:r>
            <a:r>
              <a:rPr lang="en-US" sz="3600" i="1" dirty="0" smtClean="0"/>
              <a:t>aren’t real</a:t>
            </a:r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Everyday people doing everyday things, </a:t>
            </a:r>
            <a:r>
              <a:rPr lang="en-US" sz="3200" i="1" dirty="0" smtClean="0">
                <a:solidFill>
                  <a:srgbClr val="FF0000"/>
                </a:solidFill>
              </a:rPr>
              <a:t>but they are not real.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2800" u="sng" dirty="0" smtClean="0"/>
              <a:t>Characteristics</a:t>
            </a:r>
            <a:r>
              <a:rPr lang="en-US" sz="2800" dirty="0" smtClean="0"/>
              <a:t>:  characters going to school,  characters talking on cell phones, etc</a:t>
            </a:r>
            <a:r>
              <a:rPr lang="en-US" sz="3600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Realistic Fiction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Examples of Realistic Fiction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24578" name="Picture 2" descr="http://upload.wikimedia.org/wikipedia/en/b/ba/Diary_of_a_Wimpy_Kid_The_Last_Stra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1943100" cy="290738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143000"/>
            <a:ext cx="2857500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72000"/>
          </a:xfrm>
        </p:spPr>
        <p:txBody>
          <a:bodyPr/>
          <a:lstStyle/>
          <a:p>
            <a:r>
              <a:rPr lang="en-US" sz="3200" dirty="0" smtClean="0"/>
              <a:t>Set in the past during real historical events</a:t>
            </a:r>
          </a:p>
          <a:p>
            <a:endParaRPr lang="en-US" sz="3200" dirty="0" smtClean="0"/>
          </a:p>
          <a:p>
            <a:r>
              <a:rPr lang="en-US" sz="3200" dirty="0" smtClean="0"/>
              <a:t>The story contains made up </a:t>
            </a:r>
            <a:r>
              <a:rPr lang="en-US" sz="3200" dirty="0" smtClean="0">
                <a:solidFill>
                  <a:srgbClr val="FF0000"/>
                </a:solidFill>
              </a:rPr>
              <a:t>characters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FF0000"/>
                </a:solidFill>
              </a:rPr>
              <a:t>plots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Characteristics</a:t>
            </a:r>
            <a:r>
              <a:rPr lang="en-US" sz="3200" dirty="0" smtClean="0"/>
              <a:t>:  fictional soldiers during WWII, made up character meets President Lincoln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Historical Fiction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Examples of Historical Fiction</a:t>
            </a:r>
            <a:endParaRPr lang="en-US" sz="4800" b="1" dirty="0"/>
          </a:p>
        </p:txBody>
      </p:sp>
      <p:pic>
        <p:nvPicPr>
          <p:cNvPr id="26630" name="Picture 6" descr="http://rantery.awardspace.com/pictures/johnny-tre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57400"/>
            <a:ext cx="2857500" cy="4276726"/>
          </a:xfrm>
          <a:prstGeom prst="rect">
            <a:avLst/>
          </a:prstGeom>
          <a:noFill/>
        </p:spPr>
      </p:pic>
      <p:pic>
        <p:nvPicPr>
          <p:cNvPr id="26632" name="Picture 8" descr="http://upload.wikimedia.org/wikipedia/en/thumb/2/2f/Rothmc_cover.jpg/200px-Rothmc_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1905000" cy="3152775"/>
          </a:xfrm>
          <a:prstGeom prst="rect">
            <a:avLst/>
          </a:prstGeom>
          <a:noFill/>
        </p:spPr>
      </p:pic>
      <p:pic>
        <p:nvPicPr>
          <p:cNvPr id="26634" name="Picture 10" descr="http://1.bp.blogspot.com/_IvY3960l0NQ/SzlnIfQkNlI/AAAAAAAAADQ/ox-ARsmWsSo/s320/falluj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667000"/>
            <a:ext cx="2119658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Things that are not possible now but could be possible in the future</a:t>
            </a:r>
          </a:p>
          <a:p>
            <a:endParaRPr lang="en-US" sz="3600" dirty="0" smtClean="0"/>
          </a:p>
          <a:p>
            <a:r>
              <a:rPr lang="en-US" sz="3600" u="sng" dirty="0" smtClean="0"/>
              <a:t>Characteristics</a:t>
            </a:r>
            <a:r>
              <a:rPr lang="en-US" sz="3600" dirty="0" smtClean="0"/>
              <a:t>:  </a:t>
            </a:r>
            <a:r>
              <a:rPr lang="en-US" sz="3600" dirty="0" smtClean="0">
                <a:solidFill>
                  <a:srgbClr val="FF0000"/>
                </a:solidFill>
              </a:rPr>
              <a:t>space, time travel, clones, robots, aliens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Science Fiction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Examples of Science Fiction</a:t>
            </a:r>
            <a:endParaRPr lang="en-US" sz="5400" b="1" dirty="0"/>
          </a:p>
        </p:txBody>
      </p:sp>
      <p:pic>
        <p:nvPicPr>
          <p:cNvPr id="3" name="Picture 7" descr="Click for more information on this ti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447800"/>
            <a:ext cx="231340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lick for more information on this ti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286000"/>
            <a:ext cx="223697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Click for more information on this tit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429000"/>
            <a:ext cx="1953235" cy="294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missdreamymarie.files.wordpress.com/2013/08/9780439023528_custom-49e9c33a338d97f0abb78402bcdee9b1103f33a0-s6-c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1600200"/>
            <a:ext cx="2140742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548</TotalTime>
  <Words>346</Words>
  <Application>Microsoft Office PowerPoint</Application>
  <PresentationFormat>On-screen Show (4:3)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Constantia</vt:lpstr>
      <vt:lpstr>Wingdings 2</vt:lpstr>
      <vt:lpstr>Paper</vt:lpstr>
      <vt:lpstr>What is a Genre?</vt:lpstr>
      <vt:lpstr>Genre</vt:lpstr>
      <vt:lpstr>Fiction</vt:lpstr>
      <vt:lpstr>Realistic Fiction</vt:lpstr>
      <vt:lpstr>Examples of Realistic Fiction</vt:lpstr>
      <vt:lpstr>Historical Fiction</vt:lpstr>
      <vt:lpstr>Examples of Historical Fiction</vt:lpstr>
      <vt:lpstr>Science Fiction</vt:lpstr>
      <vt:lpstr>Examples of Science Fiction</vt:lpstr>
      <vt:lpstr>  Fantasy</vt:lpstr>
      <vt:lpstr>Examples of Fantasy</vt:lpstr>
      <vt:lpstr>Folk Tales</vt:lpstr>
      <vt:lpstr>Legends</vt:lpstr>
      <vt:lpstr>Myths</vt:lpstr>
      <vt:lpstr>Fable</vt:lpstr>
      <vt:lpstr>Tall Tale</vt:lpstr>
      <vt:lpstr>Drama</vt:lpstr>
      <vt:lpstr>Examples of Drama</vt:lpstr>
      <vt:lpstr>Nonfiction</vt:lpstr>
      <vt:lpstr>Biography</vt:lpstr>
      <vt:lpstr>Autobiography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Genre?</dc:title>
  <dc:creator>Stephanie Nelson</dc:creator>
  <cp:lastModifiedBy>Tolly Garrison</cp:lastModifiedBy>
  <cp:revision>54</cp:revision>
  <cp:lastPrinted>2015-10-05T18:52:21Z</cp:lastPrinted>
  <dcterms:created xsi:type="dcterms:W3CDTF">2013-09-02T15:14:02Z</dcterms:created>
  <dcterms:modified xsi:type="dcterms:W3CDTF">2015-10-29T18:08:47Z</dcterms:modified>
</cp:coreProperties>
</file>