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4"/>
  </p:sldMasterIdLst>
  <p:handoutMasterIdLst>
    <p:handoutMasterId r:id="rId19"/>
  </p:handoutMasterIdLst>
  <p:sldIdLst>
    <p:sldId id="256" r:id="rId5"/>
    <p:sldId id="257" r:id="rId6"/>
    <p:sldId id="258" r:id="rId7"/>
    <p:sldId id="263" r:id="rId8"/>
    <p:sldId id="262" r:id="rId9"/>
    <p:sldId id="264" r:id="rId10"/>
    <p:sldId id="265" r:id="rId11"/>
    <p:sldId id="272" r:id="rId12"/>
    <p:sldId id="259" r:id="rId13"/>
    <p:sldId id="261" r:id="rId14"/>
    <p:sldId id="267" r:id="rId15"/>
    <p:sldId id="268" r:id="rId16"/>
    <p:sldId id="269" r:id="rId17"/>
    <p:sldId id="270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Times New Roman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Times New Roman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Times New Roman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Times New Roman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Times New Roman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Times New Roman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Times New Roman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Times New Roman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Times New Roman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6" autoAdjust="0"/>
    <p:restoredTop sz="94667" autoAdjust="0"/>
  </p:normalViewPr>
  <p:slideViewPr>
    <p:cSldViewPr>
      <p:cViewPr varScale="1">
        <p:scale>
          <a:sx n="46" d="100"/>
          <a:sy n="46" d="100"/>
        </p:scale>
        <p:origin x="1210" y="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r">
              <a:defRPr sz="1200"/>
            </a:lvl1pPr>
          </a:lstStyle>
          <a:p>
            <a:pPr>
              <a:defRPr/>
            </a:pPr>
            <a:fld id="{FFFB813D-D38A-4870-B0B2-06317FCB6599}" type="datetimeFigureOut">
              <a:rPr lang="en-US"/>
              <a:pPr>
                <a:defRPr/>
              </a:pPr>
              <a:t>12/18/2014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r">
              <a:defRPr sz="1200"/>
            </a:lvl1pPr>
          </a:lstStyle>
          <a:p>
            <a:pPr>
              <a:defRPr/>
            </a:pPr>
            <a:fld id="{6ACC7DD8-1BA8-468A-88DA-E228357953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4507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3365500"/>
            <a:chOff x="0" y="0"/>
            <a:chExt cx="5760" cy="2120"/>
          </a:xfrm>
        </p:grpSpPr>
        <p:pic>
          <p:nvPicPr>
            <p:cNvPr id="5" name="Picture 3" descr="ARTBANNA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 l="8125"/>
            <a:stretch>
              <a:fillRect/>
            </a:stretch>
          </p:blipFill>
          <p:spPr bwMode="invGray">
            <a:xfrm>
              <a:off x="0" y="0"/>
              <a:ext cx="5760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4" descr="Arthsepa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688" y="2059"/>
              <a:ext cx="2832" cy="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317" name="Rectangle 5"/>
          <p:cNvSpPr>
            <a:spLocks noGrp="1" noChangeArrowheads="1"/>
          </p:cNvSpPr>
          <p:nvPr>
            <p:ph type="ctrTitle"/>
          </p:nvPr>
        </p:nvSpPr>
        <p:spPr>
          <a:xfrm>
            <a:off x="990600" y="1905000"/>
            <a:ext cx="7772400" cy="1143000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2686050" y="3492500"/>
            <a:ext cx="6102350" cy="17526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xfrm>
            <a:off x="3359150" y="634365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xfrm>
            <a:off x="6019800" y="634365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25413" y="636111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398ABE-2D38-4D80-B9AD-FABD4A371B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EE67B4-245F-49F6-9464-8F0094C2E1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96088" y="722313"/>
            <a:ext cx="2159000" cy="5334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17500" y="722313"/>
            <a:ext cx="6326188" cy="5334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42FEEB-8B4E-4F5A-9B0E-7FC924C491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500" y="722313"/>
            <a:ext cx="8637588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328613" y="1941513"/>
            <a:ext cx="4027487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08500" y="1941513"/>
            <a:ext cx="4029075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E2EBA6-13A0-4936-AF21-68642FBF50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500" y="722313"/>
            <a:ext cx="8637588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28613" y="1941513"/>
            <a:ext cx="4027487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508500" y="1941513"/>
            <a:ext cx="4029075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F29372-39B1-4F2C-BCFF-8F7B7B287D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500" y="722313"/>
            <a:ext cx="8637588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28613" y="1941513"/>
            <a:ext cx="4027487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08500" y="1941513"/>
            <a:ext cx="4029075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33763" y="634365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08700" y="634365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050" y="6361113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643D0DD-5724-4B76-8CDC-8A1040AD55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63C611-D9DB-436F-868F-63A3911EE5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02F26B-CB86-4C7F-82CF-F92461985C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8613" y="1941513"/>
            <a:ext cx="4027487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08500" y="1941513"/>
            <a:ext cx="40290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F12B8D-B774-4D1F-B152-D0444AAB05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4B54D9-AF90-4714-9DE1-4D1846EEFF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5CAF7C-B61B-4DED-B763-6EADF37AC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FD1A4F-9BE3-430A-A7BA-FA1231467D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C7B555-3D89-4178-B87D-6F2A6B7C6A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B8B4CA-4B6D-46B7-BC5D-9BF2588ED8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-7938" y="1636713"/>
            <a:ext cx="9148763" cy="4618037"/>
            <a:chOff x="-5" y="1031"/>
            <a:chExt cx="5763" cy="2909"/>
          </a:xfrm>
        </p:grpSpPr>
        <p:pic>
          <p:nvPicPr>
            <p:cNvPr id="1032" name="Picture 3" descr="ARTHSEPA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gray">
            <a:xfrm>
              <a:off x="3778" y="3893"/>
              <a:ext cx="1980" cy="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3" name="Picture 4" descr="Arthsepa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-5" y="1031"/>
              <a:ext cx="2832" cy="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2293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317500" y="722313"/>
            <a:ext cx="863758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8613" y="1941513"/>
            <a:ext cx="8208962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33763" y="634365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6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108700" y="634365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7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46050" y="63611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43FE23FE-6D2D-4877-B59D-54584B5114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05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Times New Roman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Times New Roman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Times New Roman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Times New Roman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Times New Roman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Times New Roman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Times New Roman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CFF33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99CC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3" Type="http://schemas.openxmlformats.org/officeDocument/2006/relationships/image" Target="../media/image14.wmf"/><Relationship Id="rId7" Type="http://schemas.openxmlformats.org/officeDocument/2006/relationships/image" Target="../media/image18.wm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wmf"/><Relationship Id="rId5" Type="http://schemas.openxmlformats.org/officeDocument/2006/relationships/image" Target="../media/image16.wmf"/><Relationship Id="rId10" Type="http://schemas.openxmlformats.org/officeDocument/2006/relationships/image" Target="../media/image21.wmf"/><Relationship Id="rId4" Type="http://schemas.openxmlformats.org/officeDocument/2006/relationships/image" Target="../media/image15.wmf"/><Relationship Id="rId9" Type="http://schemas.openxmlformats.org/officeDocument/2006/relationships/image" Target="../media/image20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4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Elements of Drama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7th Grade Language Arts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Dramatic Speech </a:t>
            </a:r>
          </a:p>
        </p:txBody>
      </p:sp>
      <p:sp>
        <p:nvSpPr>
          <p:cNvPr id="8195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19600" y="2162908"/>
            <a:ext cx="4325937" cy="4114800"/>
          </a:xfrm>
        </p:spPr>
        <p:txBody>
          <a:bodyPr/>
          <a:lstStyle/>
          <a:p>
            <a:pPr algn="ctr" eaLnBrk="1" hangingPunct="1"/>
            <a:r>
              <a:rPr lang="en-US" sz="2800" u="sng" dirty="0" smtClean="0"/>
              <a:t>Dialogue</a:t>
            </a:r>
            <a:r>
              <a:rPr lang="en-US" sz="2800" dirty="0" smtClean="0"/>
              <a:t> – conversation  between or among characters</a:t>
            </a:r>
          </a:p>
        </p:txBody>
      </p:sp>
      <p:pic>
        <p:nvPicPr>
          <p:cNvPr id="8199" name="Picture 7" descr="C:\Users\user\AppData\Local\Microsoft\Windows\Temporary Internet Files\Content.IE5\ENRCHFX8\MC900334170[1].wmf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3962400"/>
            <a:ext cx="2342388" cy="2465997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304800" y="2133600"/>
            <a:ext cx="41148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algn="ctr">
              <a:spcBef>
                <a:spcPts val="0"/>
              </a:spcBef>
              <a:buClr>
                <a:srgbClr val="CCFF33"/>
              </a:buClr>
              <a:buSzPct val="70000"/>
              <a:buFont typeface="Wingdings" pitchFamily="2" charset="2"/>
              <a:buChar char="n"/>
            </a:pPr>
            <a:r>
              <a:rPr lang="en-US" sz="2800" kern="0" dirty="0" smtClean="0">
                <a:solidFill>
                  <a:srgbClr val="FFFFCC"/>
                </a:solidFill>
                <a:latin typeface="Arial"/>
                <a:cs typeface="Times New Roman"/>
              </a:rPr>
              <a:t>  </a:t>
            </a:r>
            <a:r>
              <a:rPr lang="en-US" sz="2800" u="sng" kern="0" dirty="0" smtClean="0">
                <a:solidFill>
                  <a:srgbClr val="FFFFCC"/>
                </a:solidFill>
                <a:latin typeface="Arial"/>
                <a:cs typeface="Times New Roman"/>
              </a:rPr>
              <a:t>Monologue</a:t>
            </a:r>
            <a:r>
              <a:rPr lang="en-US" sz="2800" kern="0" dirty="0" smtClean="0">
                <a:solidFill>
                  <a:srgbClr val="FFFFCC"/>
                </a:solidFill>
                <a:latin typeface="Arial"/>
                <a:cs typeface="Times New Roman"/>
              </a:rPr>
              <a:t> – </a:t>
            </a:r>
          </a:p>
          <a:p>
            <a:pPr marL="342900" lvl="0" algn="ctr">
              <a:spcBef>
                <a:spcPts val="0"/>
              </a:spcBef>
              <a:buClr>
                <a:srgbClr val="CCFF33"/>
              </a:buClr>
              <a:buSzPct val="70000"/>
            </a:pPr>
            <a:r>
              <a:rPr lang="en-US" sz="2800" kern="0" dirty="0">
                <a:solidFill>
                  <a:srgbClr val="FFFFCC"/>
                </a:solidFill>
                <a:latin typeface="Arial"/>
                <a:cs typeface="Times New Roman"/>
              </a:rPr>
              <a:t>l</a:t>
            </a:r>
            <a:r>
              <a:rPr lang="en-US" sz="2800" kern="0" dirty="0" smtClean="0">
                <a:solidFill>
                  <a:srgbClr val="FFFFCC"/>
                </a:solidFill>
                <a:latin typeface="Arial"/>
                <a:cs typeface="Times New Roman"/>
              </a:rPr>
              <a:t>ong speech </a:t>
            </a:r>
            <a:r>
              <a:rPr lang="en-US" sz="2800" kern="0" dirty="0">
                <a:solidFill>
                  <a:srgbClr val="FFFFCC"/>
                </a:solidFill>
                <a:latin typeface="Arial"/>
                <a:cs typeface="Times New Roman"/>
              </a:rPr>
              <a:t>by one </a:t>
            </a:r>
            <a:r>
              <a:rPr lang="en-US" sz="2800" kern="0" dirty="0" smtClean="0">
                <a:solidFill>
                  <a:srgbClr val="FFFFCC"/>
                </a:solidFill>
                <a:latin typeface="Arial"/>
                <a:cs typeface="Times New Roman"/>
              </a:rPr>
              <a:t>single character </a:t>
            </a:r>
            <a:r>
              <a:rPr lang="en-US" sz="2800" kern="0" dirty="0">
                <a:solidFill>
                  <a:srgbClr val="FFFFCC"/>
                </a:solidFill>
                <a:latin typeface="Arial"/>
                <a:cs typeface="Times New Roman"/>
              </a:rPr>
              <a:t>(private thoughts) </a:t>
            </a:r>
          </a:p>
        </p:txBody>
      </p:sp>
      <p:pic>
        <p:nvPicPr>
          <p:cNvPr id="8200" name="Picture 8" descr="C:\Users\user\AppData\Local\Microsoft\Windows\Temporary Internet Files\Content.IE5\5XPMMDEC\MC900287473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3581400"/>
            <a:ext cx="3303006" cy="250781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914400" y="175260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Mono:  				</a:t>
            </a:r>
            <a:r>
              <a:rPr lang="en-US" dirty="0" err="1" smtClean="0"/>
              <a:t>Dia</a:t>
            </a:r>
            <a:r>
              <a:rPr lang="en-US" dirty="0" smtClean="0"/>
              <a:t>:  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Conflict</a:t>
            </a:r>
          </a:p>
        </p:txBody>
      </p:sp>
      <p:sp>
        <p:nvSpPr>
          <p:cNvPr id="9220" name="Text Placeholder 3"/>
          <p:cNvSpPr>
            <a:spLocks noGrp="1"/>
          </p:cNvSpPr>
          <p:nvPr>
            <p:ph type="body" sz="half" idx="2"/>
          </p:nvPr>
        </p:nvSpPr>
        <p:spPr>
          <a:xfrm>
            <a:off x="5181600" y="1905000"/>
            <a:ext cx="3736975" cy="4114800"/>
          </a:xfrm>
        </p:spPr>
        <p:txBody>
          <a:bodyPr/>
          <a:lstStyle/>
          <a:p>
            <a:pPr eaLnBrk="1" hangingPunct="1"/>
            <a:r>
              <a:rPr lang="en-US" dirty="0" smtClean="0"/>
              <a:t>The internal or external struggle between opposing forces, ideas, or interests that create dramatic tension. </a:t>
            </a:r>
          </a:p>
          <a:p>
            <a:pPr eaLnBrk="1" hangingPunct="1"/>
            <a:endParaRPr lang="en-US" dirty="0" smtClean="0"/>
          </a:p>
        </p:txBody>
      </p:sp>
      <p:pic>
        <p:nvPicPr>
          <p:cNvPr id="9223" name="Picture 7" descr="http://www.sanfranciscosentinel.com/wp-content/uploads/2009/11/jack-willis-e28093-as-e2809cjacob-marleye2809d-photo-kevin-berne.jpg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209800"/>
            <a:ext cx="4873625" cy="323941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Types of Drama	</a:t>
            </a:r>
          </a:p>
        </p:txBody>
      </p:sp>
      <p:sp>
        <p:nvSpPr>
          <p:cNvPr id="14340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en-US" u="sng" dirty="0" smtClean="0"/>
              <a:t>Drama</a:t>
            </a:r>
            <a:r>
              <a:rPr lang="en-US" dirty="0" smtClean="0"/>
              <a:t> is the term used to describe plays that address a serious subject.</a:t>
            </a:r>
          </a:p>
        </p:txBody>
      </p:sp>
      <p:pic>
        <p:nvPicPr>
          <p:cNvPr id="14345" name="Picture 9" descr="http://cdn.theatermania.com/article/52450/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4024883"/>
            <a:ext cx="3219450" cy="2833117"/>
          </a:xfrm>
          <a:prstGeom prst="rect">
            <a:avLst/>
          </a:prstGeom>
          <a:noFill/>
        </p:spPr>
      </p:pic>
      <p:pic>
        <p:nvPicPr>
          <p:cNvPr id="14343" name="Picture 7" descr="http://4.bp.blogspot.com/-f7UlEBqghKQ/TckjJ6m43dI/AAAAAAAADWk/vhRtlUHKAK0/s1600/Death_of_a_Salesman.jpg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828800"/>
            <a:ext cx="3429000" cy="24384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Types of Drama</a:t>
            </a:r>
          </a:p>
        </p:txBody>
      </p:sp>
      <p:sp>
        <p:nvSpPr>
          <p:cNvPr id="15363" name="Text Placeholder 5"/>
          <p:cNvSpPr>
            <a:spLocks noGrp="1"/>
          </p:cNvSpPr>
          <p:nvPr>
            <p:ph type="body" sz="half" idx="1"/>
          </p:nvPr>
        </p:nvSpPr>
        <p:spPr>
          <a:xfrm>
            <a:off x="328613" y="1941513"/>
            <a:ext cx="3328987" cy="4114800"/>
          </a:xfrm>
        </p:spPr>
        <p:txBody>
          <a:bodyPr/>
          <a:lstStyle/>
          <a:p>
            <a:pPr eaLnBrk="1" hangingPunct="1"/>
            <a:r>
              <a:rPr lang="en-US" u="sng" dirty="0" smtClean="0"/>
              <a:t>Comedy</a:t>
            </a:r>
            <a:r>
              <a:rPr lang="en-US" dirty="0" smtClean="0"/>
              <a:t> is a form of drama that has a happy ending. Humor comes from the dialogue and situations. </a:t>
            </a:r>
          </a:p>
        </p:txBody>
      </p:sp>
      <p:pic>
        <p:nvPicPr>
          <p:cNvPr id="15367" name="Picture 7" descr="http://www.lakehighlandstoday.com/images/article_images/miss_nelson_lead.jpg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3810000"/>
            <a:ext cx="4309352" cy="2823369"/>
          </a:xfrm>
          <a:prstGeom prst="rect">
            <a:avLst/>
          </a:prstGeom>
          <a:noFill/>
        </p:spPr>
      </p:pic>
      <p:pic>
        <p:nvPicPr>
          <p:cNvPr id="15369" name="Picture 9" descr="http://dctheatrescene.com/wp-content/uploads/2008/11/missnelson1.jpg?e83a2c"/>
          <p:cNvPicPr>
            <a:picLocks noChangeAspect="1" noChangeArrowheads="1"/>
          </p:cNvPicPr>
          <p:nvPr/>
        </p:nvPicPr>
        <p:blipFill>
          <a:blip r:embed="rId3" cstate="print"/>
          <a:srcRect b="14648"/>
          <a:stretch>
            <a:fillRect/>
          </a:stretch>
        </p:blipFill>
        <p:spPr bwMode="auto">
          <a:xfrm>
            <a:off x="5105400" y="838200"/>
            <a:ext cx="2819400" cy="270479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Types of Drama</a:t>
            </a:r>
          </a:p>
        </p:txBody>
      </p:sp>
      <p:sp>
        <p:nvSpPr>
          <p:cNvPr id="16388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1219200"/>
            <a:ext cx="3660775" cy="4114800"/>
          </a:xfrm>
        </p:spPr>
        <p:txBody>
          <a:bodyPr/>
          <a:lstStyle/>
          <a:p>
            <a:pPr eaLnBrk="1" hangingPunct="1"/>
            <a:r>
              <a:rPr lang="en-US" u="sng" dirty="0" smtClean="0"/>
              <a:t>Tragedy</a:t>
            </a:r>
            <a:r>
              <a:rPr lang="en-US" dirty="0" smtClean="0"/>
              <a:t> is a form of drama in which events lead to the downfall of the main character, often a person of great significance, like a king or hero. </a:t>
            </a:r>
          </a:p>
        </p:txBody>
      </p:sp>
      <p:pic>
        <p:nvPicPr>
          <p:cNvPr id="16391" name="Picture 7" descr="http://www.latimes.com/media/photo/2011-11/308660020-07153835.jpg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514600"/>
            <a:ext cx="4027487" cy="2651429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Drama</a:t>
            </a:r>
          </a:p>
        </p:txBody>
      </p:sp>
      <p:sp>
        <p:nvSpPr>
          <p:cNvPr id="512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04800" y="1828800"/>
            <a:ext cx="8208962" cy="4114800"/>
          </a:xfrm>
        </p:spPr>
        <p:txBody>
          <a:bodyPr/>
          <a:lstStyle/>
          <a:p>
            <a:pPr eaLnBrk="1" hangingPunct="1"/>
            <a:endParaRPr lang="en-US" sz="4000" dirty="0" smtClean="0"/>
          </a:p>
          <a:p>
            <a:pPr eaLnBrk="1" hangingPunct="1"/>
            <a:r>
              <a:rPr lang="en-US" sz="4000" dirty="0" smtClean="0"/>
              <a:t>Comes from the Greek Word, </a:t>
            </a:r>
            <a:r>
              <a:rPr lang="en-US" sz="4000" dirty="0" smtClean="0">
                <a:latin typeface="Times New Roman" charset="0"/>
              </a:rPr>
              <a:t>“</a:t>
            </a:r>
            <a:r>
              <a:rPr lang="en-US" sz="4000" dirty="0" err="1" smtClean="0"/>
              <a:t>Dran</a:t>
            </a:r>
            <a:r>
              <a:rPr lang="en-US" sz="4000" dirty="0" smtClean="0"/>
              <a:t>,</a:t>
            </a:r>
            <a:r>
              <a:rPr lang="en-US" sz="4000" dirty="0" smtClean="0">
                <a:latin typeface="Times New Roman" charset="0"/>
              </a:rPr>
              <a:t>” </a:t>
            </a:r>
            <a:r>
              <a:rPr lang="en-US" sz="4000" dirty="0" smtClean="0">
                <a:latin typeface="+mj-lt"/>
              </a:rPr>
              <a:t>which means </a:t>
            </a:r>
            <a:r>
              <a:rPr lang="en-US" sz="4000" dirty="0" smtClean="0">
                <a:latin typeface="Times New Roman" charset="0"/>
              </a:rPr>
              <a:t>“</a:t>
            </a:r>
            <a:r>
              <a:rPr lang="en-US" sz="4000" dirty="0" smtClean="0"/>
              <a:t>To do</a:t>
            </a:r>
            <a:r>
              <a:rPr lang="en-US" sz="4000" dirty="0" smtClean="0">
                <a:latin typeface="Times New Roman" charset="0"/>
              </a:rPr>
              <a:t>”</a:t>
            </a:r>
            <a:r>
              <a:rPr lang="en-US" sz="4000" dirty="0" smtClean="0"/>
              <a:t> or </a:t>
            </a:r>
            <a:r>
              <a:rPr lang="en-US" sz="4000" dirty="0" smtClean="0">
                <a:latin typeface="Times New Roman" charset="0"/>
              </a:rPr>
              <a:t>“</a:t>
            </a:r>
            <a:r>
              <a:rPr lang="en-US" sz="4000" dirty="0" smtClean="0"/>
              <a:t>To Act</a:t>
            </a:r>
            <a:r>
              <a:rPr lang="en-US" sz="4000" dirty="0" smtClean="0">
                <a:latin typeface="Times New Roman" charset="0"/>
              </a:rPr>
              <a:t>”</a:t>
            </a:r>
          </a:p>
          <a:p>
            <a:pPr eaLnBrk="1" hangingPunct="1">
              <a:buNone/>
            </a:pPr>
            <a:endParaRPr lang="en-US" sz="4000" dirty="0" smtClean="0"/>
          </a:p>
          <a:p>
            <a:pPr eaLnBrk="1" hangingPunct="1"/>
            <a:r>
              <a:rPr lang="en-US" sz="4000" dirty="0" smtClean="0"/>
              <a:t>The doing &amp; acting make Drama. </a:t>
            </a:r>
          </a:p>
        </p:txBody>
      </p:sp>
      <p:pic>
        <p:nvPicPr>
          <p:cNvPr id="5126" name="Picture 6" descr="C:\Users\user\AppData\Local\Microsoft\Windows\Temporary Internet Files\Content.IE5\ENRCHFX8\MC900023887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228600"/>
            <a:ext cx="2255822" cy="235519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17500" y="160874"/>
            <a:ext cx="8637588" cy="1323439"/>
          </a:xfrm>
        </p:spPr>
        <p:txBody>
          <a:bodyPr/>
          <a:lstStyle/>
          <a:p>
            <a:pPr algn="ctr" eaLnBrk="1" hangingPunct="1"/>
            <a:r>
              <a:rPr lang="en-US" sz="4000" dirty="0" smtClean="0"/>
              <a:t>Drama is a story told in front of an audience.</a:t>
            </a:r>
          </a:p>
        </p:txBody>
      </p:sp>
      <p:pic>
        <p:nvPicPr>
          <p:cNvPr id="6148" name="Picture 5" descr="THeatre%20interior,DROP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590800"/>
            <a:ext cx="5361532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3" name="Picture 9" descr="http://static.guim.co.uk/sys-images/Arts/Arts_/Pictures/2009/2/3/1233679780524/Audience-at-the-Alexandri-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1524000"/>
            <a:ext cx="4152900" cy="2491740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317500" y="776427"/>
            <a:ext cx="8637588" cy="707886"/>
          </a:xfrm>
        </p:spPr>
        <p:txBody>
          <a:bodyPr/>
          <a:lstStyle/>
          <a:p>
            <a:pPr eaLnBrk="1" hangingPunct="1"/>
            <a:r>
              <a:rPr lang="en-US" sz="4000" dirty="0" smtClean="0"/>
              <a:t>A </a:t>
            </a:r>
            <a:r>
              <a:rPr lang="en-US" sz="4000" u="sng" dirty="0" smtClean="0"/>
              <a:t>theatre</a:t>
            </a:r>
            <a:r>
              <a:rPr lang="en-US" sz="4000" dirty="0" smtClean="0"/>
              <a:t> is where a play takes place. </a:t>
            </a:r>
          </a:p>
        </p:txBody>
      </p:sp>
      <p:pic>
        <p:nvPicPr>
          <p:cNvPr id="11268" name="ClipArt Placeholder 7" descr="27708_theatre_interior_2020.jpg"/>
          <p:cNvPicPr>
            <a:picLocks noGrp="1" noChangeAspect="1"/>
          </p:cNvPicPr>
          <p:nvPr>
            <p:ph type="clipArt"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8600" y="1981200"/>
            <a:ext cx="4926012" cy="3933825"/>
          </a:xfrm>
        </p:spPr>
      </p:pic>
      <p:pic>
        <p:nvPicPr>
          <p:cNvPr id="11272" name="Picture 8" descr="http://sphotos-a.xx.fbcdn.net/hphotos-snc7/422957_10151420296305301_1710102163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1905000"/>
            <a:ext cx="3314699" cy="2209800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274" name="Picture 10" descr="http://www.gfbarrett.co.uk/ESW/Images/globe-theatr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1200" y="4267200"/>
            <a:ext cx="2876362" cy="2324101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317500" y="37763"/>
            <a:ext cx="8637588" cy="1446550"/>
          </a:xfrm>
        </p:spPr>
        <p:txBody>
          <a:bodyPr/>
          <a:lstStyle/>
          <a:p>
            <a:pPr algn="ctr" eaLnBrk="1" hangingPunct="1"/>
            <a:r>
              <a:rPr lang="en-US" u="sng" dirty="0" smtClean="0"/>
              <a:t>Stage Directions</a:t>
            </a:r>
            <a:r>
              <a:rPr lang="en-US" dirty="0" smtClean="0"/>
              <a:t> tell where on stage the action takes place. </a:t>
            </a:r>
          </a:p>
        </p:txBody>
      </p:sp>
      <p:sp>
        <p:nvSpPr>
          <p:cNvPr id="10243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741863" y="1828800"/>
            <a:ext cx="4402137" cy="4114800"/>
          </a:xfrm>
        </p:spPr>
        <p:txBody>
          <a:bodyPr/>
          <a:lstStyle/>
          <a:p>
            <a:pPr eaLnBrk="1" hangingPunct="1">
              <a:spcBef>
                <a:spcPts val="0"/>
              </a:spcBef>
              <a:spcAft>
                <a:spcPts val="1200"/>
              </a:spcAft>
            </a:pPr>
            <a:r>
              <a:rPr lang="en-US" sz="2800" dirty="0" smtClean="0"/>
              <a:t>Also describe scenery &amp; how characters speak</a:t>
            </a:r>
          </a:p>
          <a:p>
            <a:pPr eaLnBrk="1" hangingPunct="1">
              <a:spcBef>
                <a:spcPts val="0"/>
              </a:spcBef>
              <a:spcAft>
                <a:spcPts val="1200"/>
              </a:spcAft>
            </a:pPr>
            <a:r>
              <a:rPr lang="en-US" sz="2800" dirty="0" smtClean="0"/>
              <a:t>Found in brackets [   ]</a:t>
            </a:r>
          </a:p>
          <a:p>
            <a:pPr eaLnBrk="1" hangingPunct="1">
              <a:spcBef>
                <a:spcPts val="0"/>
              </a:spcBef>
              <a:spcAft>
                <a:spcPts val="1200"/>
              </a:spcAft>
            </a:pPr>
            <a:r>
              <a:rPr lang="en-US" sz="2800" dirty="0" smtClean="0"/>
              <a:t>C = Center Stage</a:t>
            </a:r>
          </a:p>
          <a:p>
            <a:pPr eaLnBrk="1" hangingPunct="1">
              <a:spcBef>
                <a:spcPts val="0"/>
              </a:spcBef>
              <a:spcAft>
                <a:spcPts val="1200"/>
              </a:spcAft>
            </a:pPr>
            <a:r>
              <a:rPr lang="en-US" sz="2800" dirty="0" smtClean="0"/>
              <a:t>L = Stage Left</a:t>
            </a:r>
          </a:p>
          <a:p>
            <a:pPr eaLnBrk="1" hangingPunct="1">
              <a:spcBef>
                <a:spcPts val="0"/>
              </a:spcBef>
              <a:spcAft>
                <a:spcPts val="1200"/>
              </a:spcAft>
            </a:pPr>
            <a:r>
              <a:rPr lang="en-US" sz="2800" dirty="0" smtClean="0"/>
              <a:t>R = Stage Right</a:t>
            </a:r>
          </a:p>
          <a:p>
            <a:pPr eaLnBrk="1" hangingPunct="1">
              <a:spcBef>
                <a:spcPts val="0"/>
              </a:spcBef>
              <a:spcAft>
                <a:spcPts val="1200"/>
              </a:spcAft>
            </a:pPr>
            <a:r>
              <a:rPr lang="en-US" sz="2800" dirty="0" smtClean="0"/>
              <a:t>U = Upstage or Rear </a:t>
            </a:r>
          </a:p>
          <a:p>
            <a:pPr eaLnBrk="1" hangingPunct="1">
              <a:spcBef>
                <a:spcPts val="0"/>
              </a:spcBef>
              <a:spcAft>
                <a:spcPts val="1200"/>
              </a:spcAft>
            </a:pPr>
            <a:r>
              <a:rPr lang="en-US" sz="2800" dirty="0" smtClean="0"/>
              <a:t>D = Downstage or Front</a:t>
            </a:r>
          </a:p>
          <a:p>
            <a:pPr eaLnBrk="1" hangingPunct="1">
              <a:lnSpc>
                <a:spcPct val="90000"/>
              </a:lnSpc>
              <a:buNone/>
            </a:pPr>
            <a:endParaRPr lang="en-US" sz="2800" dirty="0" smtClean="0"/>
          </a:p>
        </p:txBody>
      </p:sp>
      <p:pic>
        <p:nvPicPr>
          <p:cNvPr id="10244" name="ClipArt Placeholder 7" descr="stage-directions-1.jpg"/>
          <p:cNvPicPr>
            <a:picLocks noGrp="1" noChangeAspect="1"/>
          </p:cNvPicPr>
          <p:nvPr>
            <p:ph type="clipArt"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2400" y="1981200"/>
            <a:ext cx="4509309" cy="4142134"/>
          </a:xfr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2000" fill="hold"/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5" name="Picture 7" descr="http://www.designerinlight.com/d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962400"/>
            <a:ext cx="4238625" cy="2743201"/>
          </a:xfrm>
          <a:prstGeom prst="rect">
            <a:avLst/>
          </a:prstGeom>
          <a:noFill/>
        </p:spPr>
      </p:pic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317500" y="160874"/>
            <a:ext cx="8637588" cy="1323439"/>
          </a:xfrm>
        </p:spPr>
        <p:txBody>
          <a:bodyPr/>
          <a:lstStyle/>
          <a:p>
            <a:pPr eaLnBrk="1" hangingPunct="1"/>
            <a:r>
              <a:rPr lang="en-US" sz="4000" dirty="0" smtClean="0"/>
              <a:t>The </a:t>
            </a:r>
            <a:r>
              <a:rPr lang="en-US" sz="4000" u="sng" dirty="0" smtClean="0"/>
              <a:t>set</a:t>
            </a:r>
            <a:r>
              <a:rPr lang="en-US" sz="4000" dirty="0" smtClean="0"/>
              <a:t> is construction on the stage that shows the time &amp; place.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905000"/>
            <a:ext cx="3124199" cy="4114800"/>
          </a:xfrm>
        </p:spPr>
        <p:txBody>
          <a:bodyPr/>
          <a:lstStyle/>
          <a:p>
            <a:pPr eaLnBrk="1" hangingPunct="1"/>
            <a:endParaRPr lang="en-US" dirty="0" smtClean="0"/>
          </a:p>
          <a:p>
            <a:pPr eaLnBrk="1" hangingPunct="1"/>
            <a:r>
              <a:rPr lang="en-US" sz="2800" dirty="0" smtClean="0"/>
              <a:t>Can also be called scenery in a play.</a:t>
            </a:r>
          </a:p>
          <a:p>
            <a:pPr eaLnBrk="1" hangingPunct="1"/>
            <a:endParaRPr lang="en-US" dirty="0" smtClean="0"/>
          </a:p>
          <a:p>
            <a:pPr eaLnBrk="1" hangingPunct="1"/>
            <a:endParaRPr lang="en-US" sz="2800" dirty="0" smtClean="0"/>
          </a:p>
        </p:txBody>
      </p:sp>
      <p:pic>
        <p:nvPicPr>
          <p:cNvPr id="12292" name="ClipArt Placeholder 7" descr="doll02a.jpg"/>
          <p:cNvPicPr>
            <a:picLocks noGrp="1" noChangeAspect="1"/>
          </p:cNvPicPr>
          <p:nvPr>
            <p:ph type="clipArt"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352800" y="1600200"/>
            <a:ext cx="5589588" cy="3346527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317500" y="283984"/>
            <a:ext cx="8637588" cy="1200329"/>
          </a:xfrm>
        </p:spPr>
        <p:txBody>
          <a:bodyPr/>
          <a:lstStyle/>
          <a:p>
            <a:pPr algn="ctr" eaLnBrk="1" hangingPunct="1"/>
            <a:r>
              <a:rPr lang="en-US" sz="3600" u="sng" dirty="0" smtClean="0"/>
              <a:t>Props</a:t>
            </a:r>
            <a:r>
              <a:rPr lang="en-US" sz="3600" dirty="0" smtClean="0"/>
              <a:t> are the small movable items that actors use to make actions look real.</a:t>
            </a:r>
            <a:endParaRPr lang="en-US" sz="3600" u="sng" dirty="0" smtClean="0"/>
          </a:p>
        </p:txBody>
      </p:sp>
      <p:pic>
        <p:nvPicPr>
          <p:cNvPr id="13319" name="Picture 7" descr="http://walrus.wr.usgs.gov/infobank/programs/html/tools/2003props.jpg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828800"/>
            <a:ext cx="4572000" cy="3786055"/>
          </a:xfrm>
          <a:prstGeom prst="rect">
            <a:avLst/>
          </a:prstGeom>
          <a:noFill/>
        </p:spPr>
      </p:pic>
      <p:pic>
        <p:nvPicPr>
          <p:cNvPr id="13320" name="Picture 8" descr="C:\Users\user\AppData\Local\Microsoft\Windows\Temporary Internet Files\Content.IE5\5XPMMDEC\MC900101848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2971800"/>
            <a:ext cx="1835267" cy="1676400"/>
          </a:xfrm>
          <a:prstGeom prst="rect">
            <a:avLst/>
          </a:prstGeom>
          <a:noFill/>
        </p:spPr>
      </p:pic>
      <p:pic>
        <p:nvPicPr>
          <p:cNvPr id="13321" name="Picture 9" descr="C:\Users\user\AppData\Local\Microsoft\Windows\Temporary Internet Files\Content.IE5\FLK6LIFI\MC900433666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2800" y="3200400"/>
            <a:ext cx="1827886" cy="1683410"/>
          </a:xfrm>
          <a:prstGeom prst="rect">
            <a:avLst/>
          </a:prstGeom>
          <a:noFill/>
        </p:spPr>
      </p:pic>
      <p:pic>
        <p:nvPicPr>
          <p:cNvPr id="13322" name="Picture 10" descr="C:\Users\user\AppData\Local\Microsoft\Windows\Temporary Internet Files\Content.IE5\FLK6LIFI\MC900383818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5791200"/>
            <a:ext cx="1143000" cy="915543"/>
          </a:xfrm>
          <a:prstGeom prst="rect">
            <a:avLst/>
          </a:prstGeom>
          <a:noFill/>
        </p:spPr>
      </p:pic>
      <p:pic>
        <p:nvPicPr>
          <p:cNvPr id="13323" name="Picture 11" descr="C:\Users\user\AppData\Local\Microsoft\Windows\Temporary Internet Files\Content.IE5\5XPMMDEC\MC900233653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15200" y="1676400"/>
            <a:ext cx="1220046" cy="1295400"/>
          </a:xfrm>
          <a:prstGeom prst="rect">
            <a:avLst/>
          </a:prstGeom>
          <a:noFill/>
        </p:spPr>
      </p:pic>
      <p:pic>
        <p:nvPicPr>
          <p:cNvPr id="13324" name="Picture 12" descr="C:\Users\user\AppData\Local\Microsoft\Windows\Temporary Internet Files\Content.IE5\ENRCHFX8\MC900054956[1].wm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29200" y="1676400"/>
            <a:ext cx="1419131" cy="1161816"/>
          </a:xfrm>
          <a:prstGeom prst="rect">
            <a:avLst/>
          </a:prstGeom>
          <a:noFill/>
        </p:spPr>
      </p:pic>
      <p:pic>
        <p:nvPicPr>
          <p:cNvPr id="13326" name="Picture 14" descr="C:\Users\user\AppData\Local\Microsoft\Windows\Temporary Internet Files\Content.IE5\WLM535J7\MC900222005[1].wm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391400" y="5257800"/>
            <a:ext cx="1600200" cy="1320327"/>
          </a:xfrm>
          <a:prstGeom prst="rect">
            <a:avLst/>
          </a:prstGeom>
          <a:noFill/>
        </p:spPr>
      </p:pic>
      <p:pic>
        <p:nvPicPr>
          <p:cNvPr id="13327" name="Picture 15" descr="C:\Users\user\AppData\Local\Microsoft\Windows\Temporary Internet Files\Content.IE5\ENRCHFX8\MC900151241[1].wm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105400" y="5029200"/>
            <a:ext cx="1793138" cy="1446581"/>
          </a:xfrm>
          <a:prstGeom prst="rect">
            <a:avLst/>
          </a:prstGeom>
          <a:noFill/>
        </p:spPr>
      </p:pic>
      <p:pic>
        <p:nvPicPr>
          <p:cNvPr id="13328" name="Picture 16" descr="C:\Users\user\AppData\Local\Microsoft\Windows\Temporary Internet Files\Content.IE5\WLM535J7\MC900116014[1].wm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667000" y="5704942"/>
            <a:ext cx="1822399" cy="115305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Elements of Drama</a:t>
            </a:r>
          </a:p>
        </p:txBody>
      </p:sp>
      <p:sp>
        <p:nvSpPr>
          <p:cNvPr id="7171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513263" y="1941513"/>
            <a:ext cx="4024312" cy="4114800"/>
          </a:xfrm>
        </p:spPr>
        <p:txBody>
          <a:bodyPr/>
          <a:lstStyle/>
          <a:p>
            <a:pPr eaLnBrk="1" hangingPunct="1"/>
            <a:r>
              <a:rPr lang="en-US" u="sng" dirty="0" smtClean="0"/>
              <a:t>Playwright</a:t>
            </a:r>
            <a:r>
              <a:rPr lang="en-US" dirty="0" smtClean="0"/>
              <a:t> – the author of a play</a:t>
            </a:r>
          </a:p>
          <a:p>
            <a:pPr eaLnBrk="1" hangingPunct="1"/>
            <a:endParaRPr lang="en-US" dirty="0" smtClean="0"/>
          </a:p>
          <a:p>
            <a:pPr eaLnBrk="1" hangingPunct="1">
              <a:buNone/>
            </a:pPr>
            <a:endParaRPr lang="en-US" dirty="0" smtClean="0"/>
          </a:p>
          <a:p>
            <a:pPr eaLnBrk="1" hangingPunct="1"/>
            <a:r>
              <a:rPr lang="en-US" u="sng" dirty="0" smtClean="0"/>
              <a:t>Actors</a:t>
            </a:r>
            <a:r>
              <a:rPr lang="en-US" dirty="0" smtClean="0"/>
              <a:t> – the people who perform</a:t>
            </a:r>
          </a:p>
        </p:txBody>
      </p:sp>
      <p:pic>
        <p:nvPicPr>
          <p:cNvPr id="7172" name="ClipArt Placeholder 7" descr="large_civic-grease2.jpg"/>
          <p:cNvPicPr>
            <a:picLocks noGrp="1" noChangeAspect="1"/>
          </p:cNvPicPr>
          <p:nvPr>
            <p:ph type="clipArt"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8600" y="3886200"/>
            <a:ext cx="4191000" cy="2775723"/>
          </a:xfrm>
        </p:spPr>
      </p:pic>
      <p:pic>
        <p:nvPicPr>
          <p:cNvPr id="35842" name="Picture 2" descr="C:\Users\user\AppData\Local\Microsoft\Windows\Temporary Internet Files\Content.IE5\WLM535J7\MC900379075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905000"/>
            <a:ext cx="1402690" cy="1892808"/>
          </a:xfrm>
          <a:prstGeom prst="rect">
            <a:avLst/>
          </a:prstGeom>
          <a:noFill/>
        </p:spPr>
      </p:pic>
      <p:pic>
        <p:nvPicPr>
          <p:cNvPr id="35843" name="Picture 3" descr="C:\Users\user\AppData\Local\Microsoft\Windows\Temporary Internet Files\Content.IE5\5XPMMDEC\MC900379065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95600" y="1828800"/>
            <a:ext cx="1392631" cy="189006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Elements of Drama</a:t>
            </a:r>
          </a:p>
        </p:txBody>
      </p:sp>
      <p:sp>
        <p:nvSpPr>
          <p:cNvPr id="7171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513263" y="381000"/>
            <a:ext cx="4024312" cy="5675313"/>
          </a:xfrm>
        </p:spPr>
        <p:txBody>
          <a:bodyPr/>
          <a:lstStyle/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>
              <a:buNone/>
            </a:pPr>
            <a:endParaRPr lang="en-US" dirty="0" smtClean="0"/>
          </a:p>
          <a:p>
            <a:pPr eaLnBrk="1" hangingPunct="1">
              <a:buNone/>
            </a:pPr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>
              <a:buNone/>
            </a:pPr>
            <a:endParaRPr lang="en-US" dirty="0" smtClean="0"/>
          </a:p>
          <a:p>
            <a:pPr eaLnBrk="1" hangingPunct="1"/>
            <a:r>
              <a:rPr lang="en-US" u="sng" dirty="0" smtClean="0"/>
              <a:t>Scenes</a:t>
            </a:r>
            <a:r>
              <a:rPr lang="en-US" dirty="0" smtClean="0"/>
              <a:t> – make up the acts</a:t>
            </a:r>
          </a:p>
        </p:txBody>
      </p:sp>
      <p:pic>
        <p:nvPicPr>
          <p:cNvPr id="7177" name="Picture 9" descr="http://www.chicagostagereview.com/wp-content/uploads/2010/12/4303fb.jpg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4267200"/>
            <a:ext cx="3494087" cy="2466826"/>
          </a:xfrm>
          <a:prstGeom prst="rect">
            <a:avLst/>
          </a:prstGeom>
          <a:noFill/>
        </p:spPr>
      </p:pic>
      <p:pic>
        <p:nvPicPr>
          <p:cNvPr id="7179" name="Picture 11" descr="http://1.bp.blogspot.com/_YT-M7x2aW9Y/S7tZ4gGB83I/AAAAAAAAC1k/EVYnMgSwhyM/s1600/Boheme_Wien050410_11_2.Ak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1828800"/>
            <a:ext cx="3352800" cy="2514600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527538" y="1875692"/>
            <a:ext cx="362585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Clr>
                <a:srgbClr val="CCFF33"/>
              </a:buClr>
              <a:buSzPct val="70000"/>
              <a:buFont typeface="Wingdings" pitchFamily="2" charset="2"/>
              <a:buChar char="n"/>
            </a:pPr>
            <a:r>
              <a:rPr lang="en-US" sz="3200" u="sng" kern="0" dirty="0" smtClean="0">
                <a:solidFill>
                  <a:srgbClr val="FFFFCC"/>
                </a:solidFill>
                <a:latin typeface="Arial"/>
                <a:cs typeface="Times New Roman"/>
              </a:rPr>
              <a:t>Acts</a:t>
            </a:r>
            <a:r>
              <a:rPr lang="en-US" sz="3200" kern="0" dirty="0" smtClean="0">
                <a:solidFill>
                  <a:srgbClr val="FFFFCC"/>
                </a:solidFill>
                <a:latin typeface="Arial"/>
                <a:cs typeface="Times New Roman"/>
              </a:rPr>
              <a:t> – the units or division of a play, which is made up of one or more scene.</a:t>
            </a:r>
            <a:endParaRPr lang="en-US" sz="3200" kern="0" dirty="0">
              <a:solidFill>
                <a:srgbClr val="FFFFCC"/>
              </a:solidFill>
              <a:latin typeface="Arial"/>
              <a:cs typeface="Times New Roman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rtsy">
  <a:themeElements>
    <a:clrScheme name="Artsy 1">
      <a:dk1>
        <a:srgbClr val="000000"/>
      </a:dk1>
      <a:lt1>
        <a:srgbClr val="FFFFCC"/>
      </a:lt1>
      <a:dk2>
        <a:srgbClr val="4D4D4D"/>
      </a:dk2>
      <a:lt2>
        <a:srgbClr val="FFCC00"/>
      </a:lt2>
      <a:accent1>
        <a:srgbClr val="808000"/>
      </a:accent1>
      <a:accent2>
        <a:srgbClr val="CC9900"/>
      </a:accent2>
      <a:accent3>
        <a:srgbClr val="B2B2B2"/>
      </a:accent3>
      <a:accent4>
        <a:srgbClr val="DADAAE"/>
      </a:accent4>
      <a:accent5>
        <a:srgbClr val="C0C0AA"/>
      </a:accent5>
      <a:accent6>
        <a:srgbClr val="B98A00"/>
      </a:accent6>
      <a:hlink>
        <a:srgbClr val="CC6600"/>
      </a:hlink>
      <a:folHlink>
        <a:srgbClr val="969696"/>
      </a:folHlink>
    </a:clrScheme>
    <a:fontScheme name="Artsy">
      <a:majorFont>
        <a:latin typeface="Arial"/>
        <a:ea typeface=""/>
        <a:cs typeface="Times New Roman"/>
      </a:majorFont>
      <a:minorFont>
        <a:latin typeface="Arial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  <a:cs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  <a:cs typeface="Times New Roman" charset="0"/>
          </a:defRPr>
        </a:defPPr>
      </a:lstStyle>
    </a:lnDef>
  </a:objectDefaults>
  <a:extraClrSchemeLst>
    <a:extraClrScheme>
      <a:clrScheme name="Artsy 1">
        <a:dk1>
          <a:srgbClr val="000000"/>
        </a:dk1>
        <a:lt1>
          <a:srgbClr val="FFFFCC"/>
        </a:lt1>
        <a:dk2>
          <a:srgbClr val="4D4D4D"/>
        </a:dk2>
        <a:lt2>
          <a:srgbClr val="FFCC00"/>
        </a:lt2>
        <a:accent1>
          <a:srgbClr val="808000"/>
        </a:accent1>
        <a:accent2>
          <a:srgbClr val="CC9900"/>
        </a:accent2>
        <a:accent3>
          <a:srgbClr val="B2B2B2"/>
        </a:accent3>
        <a:accent4>
          <a:srgbClr val="DADAAE"/>
        </a:accent4>
        <a:accent5>
          <a:srgbClr val="C0C0AA"/>
        </a:accent5>
        <a:accent6>
          <a:srgbClr val="B98A00"/>
        </a:accent6>
        <a:hlink>
          <a:srgbClr val="CC66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tsy 2">
        <a:dk1>
          <a:srgbClr val="660033"/>
        </a:dk1>
        <a:lt1>
          <a:srgbClr val="FFFFFF"/>
        </a:lt1>
        <a:dk2>
          <a:srgbClr val="B60009"/>
        </a:dk2>
        <a:lt2>
          <a:srgbClr val="B2B2B2"/>
        </a:lt2>
        <a:accent1>
          <a:srgbClr val="CCCC00"/>
        </a:accent1>
        <a:accent2>
          <a:srgbClr val="DE9ABC"/>
        </a:accent2>
        <a:accent3>
          <a:srgbClr val="FFFFFF"/>
        </a:accent3>
        <a:accent4>
          <a:srgbClr val="56002A"/>
        </a:accent4>
        <a:accent5>
          <a:srgbClr val="E2E2AA"/>
        </a:accent5>
        <a:accent6>
          <a:srgbClr val="C98BAA"/>
        </a:accent6>
        <a:hlink>
          <a:srgbClr val="FFAFA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tsy 3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C0C0C0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C8C8C8"/>
        </a:accent6>
        <a:hlink>
          <a:srgbClr val="80808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tsy 4">
        <a:dk1>
          <a:srgbClr val="2C2C42"/>
        </a:dk1>
        <a:lt1>
          <a:srgbClr val="FFFFCC"/>
        </a:lt1>
        <a:dk2>
          <a:srgbClr val="666699"/>
        </a:dk2>
        <a:lt2>
          <a:srgbClr val="FFCC00"/>
        </a:lt2>
        <a:accent1>
          <a:srgbClr val="FF9933"/>
        </a:accent1>
        <a:accent2>
          <a:srgbClr val="808000"/>
        </a:accent2>
        <a:accent3>
          <a:srgbClr val="B8B8CA"/>
        </a:accent3>
        <a:accent4>
          <a:srgbClr val="DADAAE"/>
        </a:accent4>
        <a:accent5>
          <a:srgbClr val="FFCAAD"/>
        </a:accent5>
        <a:accent6>
          <a:srgbClr val="737300"/>
        </a:accent6>
        <a:hlink>
          <a:srgbClr val="CC6600"/>
        </a:hlink>
        <a:folHlink>
          <a:srgbClr val="33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tsy 5">
        <a:dk1>
          <a:srgbClr val="50000F"/>
        </a:dk1>
        <a:lt1>
          <a:srgbClr val="FFCC00"/>
        </a:lt1>
        <a:dk2>
          <a:srgbClr val="800000"/>
        </a:dk2>
        <a:lt2>
          <a:srgbClr val="FFFFCC"/>
        </a:lt2>
        <a:accent1>
          <a:srgbClr val="808000"/>
        </a:accent1>
        <a:accent2>
          <a:srgbClr val="993366"/>
        </a:accent2>
        <a:accent3>
          <a:srgbClr val="C0AAAA"/>
        </a:accent3>
        <a:accent4>
          <a:srgbClr val="DAAE00"/>
        </a:accent4>
        <a:accent5>
          <a:srgbClr val="C0C0AA"/>
        </a:accent5>
        <a:accent6>
          <a:srgbClr val="8A2D5C"/>
        </a:accent6>
        <a:hlink>
          <a:srgbClr val="FF5050"/>
        </a:hlink>
        <a:folHlink>
          <a:srgbClr val="99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tsy 6">
        <a:dk1>
          <a:srgbClr val="333300"/>
        </a:dk1>
        <a:lt1>
          <a:srgbClr val="FFCC00"/>
        </a:lt1>
        <a:dk2>
          <a:srgbClr val="666633"/>
        </a:dk2>
        <a:lt2>
          <a:srgbClr val="FFFFCC"/>
        </a:lt2>
        <a:accent1>
          <a:srgbClr val="8F7401"/>
        </a:accent1>
        <a:accent2>
          <a:srgbClr val="CC6600"/>
        </a:accent2>
        <a:accent3>
          <a:srgbClr val="B8B8AD"/>
        </a:accent3>
        <a:accent4>
          <a:srgbClr val="DAAE00"/>
        </a:accent4>
        <a:accent5>
          <a:srgbClr val="C6BCAA"/>
        </a:accent5>
        <a:accent6>
          <a:srgbClr val="B95C00"/>
        </a:accent6>
        <a:hlink>
          <a:srgbClr val="666699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tsy 7">
        <a:dk1>
          <a:srgbClr val="000000"/>
        </a:dk1>
        <a:lt1>
          <a:srgbClr val="FFFFFF"/>
        </a:lt1>
        <a:dk2>
          <a:srgbClr val="40458C"/>
        </a:dk2>
        <a:lt2>
          <a:srgbClr val="FFFFCC"/>
        </a:lt2>
        <a:accent1>
          <a:srgbClr val="8D8DB3"/>
        </a:accent1>
        <a:accent2>
          <a:srgbClr val="B2B2B2"/>
        </a:accent2>
        <a:accent3>
          <a:srgbClr val="AFB0C5"/>
        </a:accent3>
        <a:accent4>
          <a:srgbClr val="DADADA"/>
        </a:accent4>
        <a:accent5>
          <a:srgbClr val="C5C5D6"/>
        </a:accent5>
        <a:accent6>
          <a:srgbClr val="A1A1A1"/>
        </a:accent6>
        <a:hlink>
          <a:srgbClr val="6F89F7"/>
        </a:hlink>
        <a:folHlink>
          <a:srgbClr val="4F56A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316C5E5B20D874EB595995E2FFEA60A" ma:contentTypeVersion="0" ma:contentTypeDescription="Create a new document." ma:contentTypeScope="" ma:versionID="f63c394d2bb7a327d7835714b1d2539b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D2281F01-B0FF-4CD4-842D-A04998303822}">
  <ds:schemaRefs>
    <ds:schemaRef ds:uri="http://schemas.openxmlformats.org/package/2006/metadata/core-properties"/>
    <ds:schemaRef ds:uri="http://schemas.microsoft.com/office/2006/metadata/properties"/>
    <ds:schemaRef ds:uri="http://purl.org/dc/elements/1.1/"/>
    <ds:schemaRef ds:uri="http://www.w3.org/XML/1998/namespace"/>
    <ds:schemaRef ds:uri="http://schemas.microsoft.com/office/2006/documentManagement/types"/>
    <ds:schemaRef ds:uri="http://purl.org/dc/terms/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59CC151F-3614-4211-9B67-1764473CBC0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D8071C5-C846-413A-9D83-20C8321D98F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Designs\Artsy.pot</Template>
  <TotalTime>1624</TotalTime>
  <Words>301</Words>
  <Application>Microsoft Office PowerPoint</Application>
  <PresentationFormat>On-screen Show (4:3)</PresentationFormat>
  <Paragraphs>50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Times New Roman</vt:lpstr>
      <vt:lpstr>Wingdings</vt:lpstr>
      <vt:lpstr>Artsy</vt:lpstr>
      <vt:lpstr>The Elements of Drama</vt:lpstr>
      <vt:lpstr>Drama</vt:lpstr>
      <vt:lpstr>Drama is a story told in front of an audience.</vt:lpstr>
      <vt:lpstr>A theatre is where a play takes place. </vt:lpstr>
      <vt:lpstr>Stage Directions tell where on stage the action takes place. </vt:lpstr>
      <vt:lpstr>The set is construction on the stage that shows the time &amp; place.</vt:lpstr>
      <vt:lpstr>Props are the small movable items that actors use to make actions look real.</vt:lpstr>
      <vt:lpstr>Elements of Drama</vt:lpstr>
      <vt:lpstr>Elements of Drama</vt:lpstr>
      <vt:lpstr>Dramatic Speech </vt:lpstr>
      <vt:lpstr>Conflict</vt:lpstr>
      <vt:lpstr>Types of Drama </vt:lpstr>
      <vt:lpstr>Types of Drama</vt:lpstr>
      <vt:lpstr>Types of Drama</vt:lpstr>
    </vt:vector>
  </TitlesOfParts>
  <Company>SCHOOL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Elements of Drama</dc:title>
  <dc:creator>JESSEGARCIA</dc:creator>
  <cp:lastModifiedBy>Tolly Garrison</cp:lastModifiedBy>
  <cp:revision>26</cp:revision>
  <cp:lastPrinted>2012-12-13T12:42:17Z</cp:lastPrinted>
  <dcterms:created xsi:type="dcterms:W3CDTF">2006-10-17T00:15:39Z</dcterms:created>
  <dcterms:modified xsi:type="dcterms:W3CDTF">2014-12-18T20:44:40Z</dcterms:modified>
</cp:coreProperties>
</file>