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1" r:id="rId15"/>
    <p:sldId id="269" r:id="rId16"/>
    <p:sldId id="273" r:id="rId17"/>
    <p:sldId id="272" r:id="rId1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55" autoAdjust="0"/>
    <p:restoredTop sz="94660"/>
  </p:normalViewPr>
  <p:slideViewPr>
    <p:cSldViewPr snapToGrid="0">
      <p:cViewPr varScale="1">
        <p:scale>
          <a:sx n="55" d="100"/>
          <a:sy n="55" d="100"/>
        </p:scale>
        <p:origin x="446" y="48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028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284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47175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640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4326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908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98296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9387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613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19657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1930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F9DB22-8F75-4BF6-945C-64ED592E15B4}" type="datetimeFigureOut">
              <a:rPr lang="en-US" smtClean="0"/>
              <a:t>11/19/2014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891299-8CA7-4D45-B7DD-2582EFA132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28157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6364" y="0"/>
            <a:ext cx="11513128" cy="4128511"/>
          </a:xfrm>
        </p:spPr>
        <p:txBody>
          <a:bodyPr>
            <a:normAutofit/>
          </a:bodyPr>
          <a:lstStyle/>
          <a:p>
            <a:r>
              <a:rPr lang="en-US" sz="8000" b="1" dirty="0" smtClean="0">
                <a:latin typeface="Arial Rounded MT Bold" panose="020F0704030504030204" pitchFamily="34" charset="0"/>
              </a:rPr>
              <a:t>Compound &amp; Complex Sentences </a:t>
            </a:r>
            <a:endParaRPr lang="en-US" sz="8000" b="1" dirty="0"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5893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838200" y="270456"/>
            <a:ext cx="10515600" cy="5906507"/>
          </a:xfrm>
        </p:spPr>
        <p:txBody>
          <a:bodyPr>
            <a:normAutofit/>
          </a:bodyPr>
          <a:lstStyle/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when,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whenever, where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 wherever,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while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H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how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if, in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order to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though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even if, even 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though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404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296214"/>
            <a:ext cx="10515600" cy="5880749"/>
          </a:xfrm>
        </p:spPr>
        <p:txBody>
          <a:bodyPr/>
          <a:lstStyle/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because, before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unless, until</a:t>
            </a:r>
          </a:p>
          <a:p>
            <a:pPr marL="0" marR="0" indent="0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since, so that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6382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368971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862885"/>
            <a:ext cx="10515600" cy="5314078"/>
          </a:xfrm>
        </p:spPr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Wherever there is trouble, you will find my little brother.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00CC"/>
                </a:solidFill>
              </a:rPr>
              <a:t>We sang while Bill and Ted played guitars.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/>
              <a:t>Kelly goes skating whenever she can.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00CC"/>
                </a:solidFill>
              </a:rPr>
              <a:t>Cliff practiced soccer until his parents made him stop.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/>
              <a:t>W</a:t>
            </a:r>
            <a:r>
              <a:rPr lang="en-US" sz="3600" dirty="0" smtClean="0"/>
              <a:t>e are taking a trip to the same town where our cousins live.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3600" dirty="0" smtClean="0">
                <a:solidFill>
                  <a:srgbClr val="0000CC"/>
                </a:solidFill>
              </a:rPr>
              <a:t>Although it is sunny outside, I still need to wear my jacket.</a:t>
            </a:r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  <a:p>
            <a:pPr marL="514350" indent="-514350">
              <a:buFont typeface="+mj-lt"/>
              <a:buAutoNum type="arabicPeriod"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517324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5422" y="545465"/>
            <a:ext cx="11732455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Write a </a:t>
            </a:r>
            <a:r>
              <a:rPr lang="en-US" sz="4000" b="1" dirty="0" smtClean="0">
                <a:solidFill>
                  <a:srgbClr val="FF0000"/>
                </a:solidFill>
              </a:rPr>
              <a:t>complex sentence </a:t>
            </a:r>
            <a:r>
              <a:rPr lang="en-US" sz="4000" dirty="0" smtClean="0"/>
              <a:t>using the following subordinate conjunctions.  You should have five complex sentences written on your paper.</a:t>
            </a:r>
          </a:p>
          <a:p>
            <a:pPr marL="0" indent="0">
              <a:buNone/>
            </a:pPr>
            <a:endParaRPr lang="en-US" sz="4000" dirty="0"/>
          </a:p>
          <a:p>
            <a:pPr marL="0" indent="0" algn="ctr">
              <a:buNone/>
            </a:pPr>
            <a:r>
              <a:rPr lang="en-US" sz="4000" dirty="0">
                <a:solidFill>
                  <a:srgbClr val="FF00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   because    once      when      while</a:t>
            </a:r>
          </a:p>
          <a:p>
            <a:pPr marL="0" indent="0">
              <a:buNone/>
            </a:pPr>
            <a:endParaRPr lang="en-US" sz="4000" dirty="0" smtClean="0"/>
          </a:p>
          <a:p>
            <a:endParaRPr lang="en-US" sz="4000" dirty="0" smtClean="0"/>
          </a:p>
        </p:txBody>
      </p:sp>
    </p:spTree>
    <p:extLst>
      <p:ext uri="{BB962C8B-B14F-4D97-AF65-F5344CB8AC3E}">
        <p14:creationId xmlns:p14="http://schemas.microsoft.com/office/powerpoint/2010/main" val="2851414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41218" y="235527"/>
            <a:ext cx="10515600" cy="734724"/>
          </a:xfrm>
        </p:spPr>
        <p:txBody>
          <a:bodyPr/>
          <a:lstStyle/>
          <a:p>
            <a:pPr algn="ctr"/>
            <a:r>
              <a:rPr lang="en-US" b="1" dirty="0" smtClean="0"/>
              <a:t>Sentence Sort Directions</a:t>
            </a:r>
            <a:endParaRPr lang="en-US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288906"/>
            <a:ext cx="10515600" cy="4959494"/>
          </a:xfrm>
        </p:spPr>
        <p:txBody>
          <a:bodyPr>
            <a:normAutofit/>
          </a:bodyPr>
          <a:lstStyle/>
          <a:p>
            <a:r>
              <a:rPr lang="en-US" sz="2400" dirty="0" smtClean="0"/>
              <a:t>You have been given a mixed stack of independent and dependent clauses. Two clauses can be combined at a time to make a total of 10 sentences. Please follow these steps in order:</a:t>
            </a:r>
          </a:p>
          <a:p>
            <a:pPr marL="0" indent="0">
              <a:buNone/>
            </a:pPr>
            <a:endParaRPr lang="en-US" sz="2400" dirty="0" smtClean="0"/>
          </a:p>
          <a:p>
            <a:pPr marL="457200" lvl="1" indent="0">
              <a:buNone/>
            </a:pPr>
            <a:r>
              <a:rPr lang="en-US" dirty="0" smtClean="0"/>
              <a:t>1. Divide the clauses into two sets: Independent and dependent </a:t>
            </a:r>
          </a:p>
          <a:p>
            <a:pPr marL="457200" lvl="1" indent="0">
              <a:buNone/>
            </a:pPr>
            <a:r>
              <a:rPr lang="en-US" dirty="0" smtClean="0"/>
              <a:t>2. Combine the clauses to make </a:t>
            </a:r>
            <a:r>
              <a:rPr lang="en-US" dirty="0"/>
              <a:t>8</a:t>
            </a:r>
            <a:r>
              <a:rPr lang="en-US" dirty="0" smtClean="0"/>
              <a:t> complex sentences. </a:t>
            </a:r>
          </a:p>
          <a:p>
            <a:pPr marL="457200" lvl="1" indent="0">
              <a:buNone/>
            </a:pPr>
            <a:r>
              <a:rPr lang="en-US" dirty="0" smtClean="0"/>
              <a:t>3. After your sentences have been confirmed, write them on a sheet of paper. Add appropriate punctuation. </a:t>
            </a:r>
          </a:p>
          <a:p>
            <a:pPr lvl="1"/>
            <a:endParaRPr lang="en-US" dirty="0"/>
          </a:p>
          <a:p>
            <a:r>
              <a:rPr lang="en-US" sz="2400" dirty="0" smtClean="0"/>
              <a:t>When you are finished, read chapter 20 in FTM with your partner.</a:t>
            </a:r>
          </a:p>
          <a:p>
            <a:r>
              <a:rPr lang="en-US" sz="2400" dirty="0" smtClean="0"/>
              <a:t>If you finish both the sentence sort and the reading, then read your reading RIOT book. 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067368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110836"/>
            <a:ext cx="10515600" cy="1081088"/>
          </a:xfrm>
        </p:spPr>
        <p:txBody>
          <a:bodyPr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Simple, Compound, or Complex? 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5" y="1191924"/>
            <a:ext cx="10993582" cy="5416694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Label the structure of the following sentences. </a:t>
            </a:r>
          </a:p>
          <a:p>
            <a:r>
              <a:rPr lang="en-US" dirty="0" smtClean="0"/>
              <a:t>Identify </a:t>
            </a:r>
            <a:r>
              <a:rPr lang="en-US" dirty="0"/>
              <a:t>the following sentences as </a:t>
            </a:r>
            <a:r>
              <a:rPr lang="en-US" dirty="0" smtClean="0"/>
              <a:t>simple, compound, or complex. </a:t>
            </a:r>
          </a:p>
          <a:p>
            <a:r>
              <a:rPr lang="en-US" dirty="0" smtClean="0"/>
              <a:t>Do this on a separate sheet of paper and put it in the grammar section of your notebook.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 When Sally played goalie last weekend, she had eighteen saves in one game.</a:t>
            </a:r>
          </a:p>
          <a:p>
            <a:pPr marL="0" indent="0">
              <a:buNone/>
            </a:pPr>
            <a:r>
              <a:rPr lang="en-US" dirty="0" smtClean="0"/>
              <a:t>2</a:t>
            </a:r>
            <a:r>
              <a:rPr lang="en-US" dirty="0"/>
              <a:t>.  The fruit salad was delicious, but the cake was too sweet.</a:t>
            </a:r>
          </a:p>
          <a:p>
            <a:pPr marL="0" indent="0">
              <a:buNone/>
            </a:pPr>
            <a:r>
              <a:rPr lang="en-US" dirty="0" smtClean="0"/>
              <a:t>3. Do </a:t>
            </a:r>
            <a:r>
              <a:rPr lang="en-US" dirty="0"/>
              <a:t>the children want recess </a:t>
            </a:r>
            <a:r>
              <a:rPr lang="en-US" dirty="0" smtClean="0"/>
              <a:t>everyday?</a:t>
            </a:r>
          </a:p>
          <a:p>
            <a:pPr marL="0" indent="0">
              <a:buNone/>
            </a:pPr>
            <a:r>
              <a:rPr lang="en-US" dirty="0" smtClean="0"/>
              <a:t>4. My </a:t>
            </a:r>
            <a:r>
              <a:rPr lang="en-US" dirty="0"/>
              <a:t>mother likes reading in the early </a:t>
            </a:r>
            <a:r>
              <a:rPr lang="en-US" dirty="0" smtClean="0"/>
              <a:t>morning.</a:t>
            </a:r>
          </a:p>
          <a:p>
            <a:pPr marL="0" indent="0">
              <a:buNone/>
            </a:pPr>
            <a:r>
              <a:rPr lang="en-US" dirty="0" smtClean="0"/>
              <a:t>5. The </a:t>
            </a:r>
            <a:r>
              <a:rPr lang="en-US" dirty="0"/>
              <a:t>twins went to the movies, and they saw the new animated blockbuster.</a:t>
            </a:r>
          </a:p>
          <a:p>
            <a:pPr marL="0" indent="0">
              <a:buNone/>
            </a:pPr>
            <a:r>
              <a:rPr lang="en-US" dirty="0" smtClean="0"/>
              <a:t>6. Last </a:t>
            </a:r>
            <a:r>
              <a:rPr lang="en-US" dirty="0"/>
              <a:t>year I juggled the soccer ball nineteen times, but I only reached that number once.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7. Kick </a:t>
            </a:r>
            <a:r>
              <a:rPr lang="en-US" dirty="0"/>
              <a:t>the soccer ball to the midfielder.</a:t>
            </a:r>
          </a:p>
          <a:p>
            <a:pPr marL="0" indent="0">
              <a:buNone/>
            </a:pPr>
            <a:r>
              <a:rPr lang="en-US" dirty="0" smtClean="0"/>
              <a:t>8. The </a:t>
            </a:r>
            <a:r>
              <a:rPr lang="en-US" dirty="0"/>
              <a:t>referee blew his whistle immediately after he saw the foul.</a:t>
            </a:r>
          </a:p>
          <a:p>
            <a:pPr marL="514350" indent="-514350">
              <a:buAutoNum type="arabicPeriod" startAt="3"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1142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1945" y="110836"/>
            <a:ext cx="10515600" cy="1081088"/>
          </a:xfrm>
        </p:spPr>
        <p:txBody>
          <a:bodyPr/>
          <a:lstStyle/>
          <a:p>
            <a:pPr algn="ctr"/>
            <a:r>
              <a:rPr lang="en-US" b="1" dirty="0" smtClean="0">
                <a:latin typeface="Arial Rounded MT Bold" panose="020F0704030504030204" pitchFamily="34" charset="0"/>
              </a:rPr>
              <a:t>Simple, Compound, or Complex? </a:t>
            </a:r>
            <a:endParaRPr lang="en-US" b="1" dirty="0">
              <a:latin typeface="Arial Rounded MT Bold" panose="020F0704030504030204" pitchFamily="34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1945" y="1191924"/>
            <a:ext cx="10993582" cy="5416694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Label the structure of the following sentences. </a:t>
            </a:r>
            <a:r>
              <a:rPr lang="en-US" dirty="0" smtClean="0"/>
              <a:t>(You do not have to copy the sentences) </a:t>
            </a:r>
            <a:endParaRPr lang="en-US" dirty="0" smtClean="0"/>
          </a:p>
          <a:p>
            <a:r>
              <a:rPr lang="en-US" dirty="0" smtClean="0"/>
              <a:t>Identify </a:t>
            </a:r>
            <a:r>
              <a:rPr lang="en-US" dirty="0"/>
              <a:t>the following sentences as </a:t>
            </a:r>
            <a:r>
              <a:rPr lang="en-US" dirty="0" smtClean="0"/>
              <a:t>simple, compound, or complex. </a:t>
            </a:r>
          </a:p>
          <a:p>
            <a:r>
              <a:rPr lang="en-US" dirty="0" smtClean="0"/>
              <a:t>Write </a:t>
            </a:r>
            <a:r>
              <a:rPr lang="en-US" dirty="0" smtClean="0"/>
              <a:t>the conjunction in the sentence, if it has one. </a:t>
            </a:r>
          </a:p>
          <a:p>
            <a:r>
              <a:rPr lang="en-US" dirty="0" smtClean="0"/>
              <a:t>Do this on a separate sheet of paper and put it in the grammar section of your notebook. 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A</a:t>
            </a:r>
            <a:r>
              <a:rPr lang="en-US" dirty="0" smtClean="0"/>
              <a:t>bigail </a:t>
            </a:r>
            <a:r>
              <a:rPr lang="en-US" dirty="0"/>
              <a:t>studies in the reading lab, but Sarah prefers the library.</a:t>
            </a:r>
          </a:p>
          <a:p>
            <a:pPr marL="0" indent="0">
              <a:buNone/>
            </a:pPr>
            <a:r>
              <a:rPr lang="en-US" dirty="0" smtClean="0"/>
              <a:t>2. Alex </a:t>
            </a:r>
            <a:r>
              <a:rPr lang="en-US" dirty="0"/>
              <a:t>played the cello, and Maryann played the saxophone. </a:t>
            </a:r>
          </a:p>
          <a:p>
            <a:pPr marL="0" indent="0">
              <a:buNone/>
            </a:pPr>
            <a:r>
              <a:rPr lang="en-US" dirty="0" smtClean="0"/>
              <a:t>3. The </a:t>
            </a:r>
            <a:r>
              <a:rPr lang="en-US" dirty="0"/>
              <a:t>manager offered me the job because I said I could work evenings and weekends.  </a:t>
            </a:r>
          </a:p>
          <a:p>
            <a:pPr marL="0" indent="0">
              <a:buNone/>
            </a:pPr>
            <a:r>
              <a:rPr lang="en-US" dirty="0" smtClean="0"/>
              <a:t>4. Run </a:t>
            </a:r>
            <a:r>
              <a:rPr lang="en-US" dirty="0"/>
              <a:t>to the office!</a:t>
            </a:r>
          </a:p>
          <a:p>
            <a:pPr marL="0" indent="0">
              <a:buNone/>
            </a:pPr>
            <a:r>
              <a:rPr lang="en-US" dirty="0" smtClean="0"/>
              <a:t>5. Kim </a:t>
            </a:r>
            <a:r>
              <a:rPr lang="en-US" dirty="0"/>
              <a:t>drank all the lemonade.</a:t>
            </a:r>
          </a:p>
          <a:p>
            <a:pPr marL="0" indent="0">
              <a:buNone/>
            </a:pPr>
            <a:r>
              <a:rPr lang="en-US" dirty="0" smtClean="0"/>
              <a:t>6. Sammy </a:t>
            </a:r>
            <a:r>
              <a:rPr lang="en-US" dirty="0"/>
              <a:t>said he might come to the play, yet I doubt he will join us.</a:t>
            </a:r>
          </a:p>
          <a:p>
            <a:pPr marL="0" indent="0">
              <a:buNone/>
            </a:pPr>
            <a:r>
              <a:rPr lang="en-US" dirty="0" smtClean="0"/>
              <a:t>7. After </a:t>
            </a:r>
            <a:r>
              <a:rPr lang="en-US" dirty="0"/>
              <a:t>they washed and dried the dishes, Carol and Toni played video games.</a:t>
            </a:r>
          </a:p>
          <a:p>
            <a:pPr marL="0" indent="0">
              <a:buNone/>
            </a:pPr>
            <a:r>
              <a:rPr lang="en-US" dirty="0" smtClean="0"/>
              <a:t>8.  </a:t>
            </a:r>
            <a:r>
              <a:rPr lang="en-US" dirty="0"/>
              <a:t>Kara took the paper to the teacher.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3983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6806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3155324" y="141668"/>
            <a:ext cx="6059014" cy="2382591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489" y="425003"/>
            <a:ext cx="11676185" cy="5945143"/>
          </a:xfrm>
        </p:spPr>
        <p:txBody>
          <a:bodyPr/>
          <a:lstStyle/>
          <a:p>
            <a:pPr marL="0" indent="0" algn="ctr">
              <a:buNone/>
            </a:pPr>
            <a:r>
              <a:rPr lang="en-US" sz="4800" b="1" u="sng" dirty="0" smtClean="0"/>
              <a:t>CLAUSE</a:t>
            </a:r>
          </a:p>
          <a:p>
            <a:pPr marL="0" indent="0" algn="ctr">
              <a:buNone/>
            </a:pPr>
            <a:r>
              <a:rPr lang="en-US" dirty="0" smtClean="0"/>
              <a:t>a group of related words with </a:t>
            </a:r>
          </a:p>
          <a:p>
            <a:pPr marL="0" indent="0" algn="ctr">
              <a:buNone/>
            </a:pPr>
            <a:r>
              <a:rPr lang="en-US" dirty="0" smtClean="0"/>
              <a:t>a subject and verb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580623" y="3397574"/>
            <a:ext cx="4928616" cy="2277547"/>
          </a:xfrm>
          <a:prstGeom prst="rect">
            <a:avLst/>
          </a:prstGeom>
          <a:solidFill>
            <a:srgbClr val="8741EF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4000" b="1" u="sng" dirty="0" smtClean="0"/>
              <a:t>Dependent clause =</a:t>
            </a:r>
          </a:p>
          <a:p>
            <a:pPr algn="ctr"/>
            <a:r>
              <a:rPr lang="en-US" sz="2800" dirty="0" smtClean="0"/>
              <a:t>incomplete thought</a:t>
            </a:r>
          </a:p>
          <a:p>
            <a:pPr algn="ctr"/>
            <a:r>
              <a:rPr lang="en-US" sz="2800" dirty="0" smtClean="0"/>
              <a:t>unable to stand alone</a:t>
            </a:r>
          </a:p>
          <a:p>
            <a:pPr algn="ctr"/>
            <a:endParaRPr lang="en-US" sz="2800" dirty="0" smtClean="0"/>
          </a:p>
          <a:p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808762" y="3397574"/>
            <a:ext cx="4923693" cy="2276856"/>
          </a:xfrm>
          <a:prstGeom prst="rect">
            <a:avLst/>
          </a:prstGeom>
          <a:solidFill>
            <a:srgbClr val="FF3300"/>
          </a:solidFill>
        </p:spPr>
        <p:txBody>
          <a:bodyPr wrap="square" rtlCol="0">
            <a:spAutoFit/>
          </a:bodyPr>
          <a:lstStyle/>
          <a:p>
            <a:r>
              <a:rPr lang="en-US" sz="4000" b="1" u="sng" dirty="0" smtClean="0"/>
              <a:t>Independent clause =</a:t>
            </a:r>
          </a:p>
          <a:p>
            <a:pPr algn="ctr"/>
            <a:r>
              <a:rPr lang="en-US" sz="2800" dirty="0" smtClean="0"/>
              <a:t>stands alone as a complete sentence</a:t>
            </a:r>
          </a:p>
          <a:p>
            <a:endParaRPr lang="en-US" sz="2800" dirty="0"/>
          </a:p>
          <a:p>
            <a:endParaRPr lang="en-US" sz="2800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8229600" y="2524259"/>
            <a:ext cx="721217" cy="873315"/>
          </a:xfrm>
          <a:prstGeom prst="line">
            <a:avLst/>
          </a:prstGeom>
          <a:ln w="476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5397423">
            <a:off x="3882415" y="2500628"/>
            <a:ext cx="774259" cy="9205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78133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6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324465"/>
            <a:ext cx="11577484" cy="5852498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COMPOUND SENTENCES:</a:t>
            </a: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Coordinating Conjunctions:</a:t>
            </a:r>
          </a:p>
          <a:p>
            <a:pPr marL="0" indent="0" algn="ctr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f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or, and, nor, but, or, yet, so</a:t>
            </a:r>
          </a:p>
          <a:p>
            <a:pPr marL="0" indent="0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3900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went to the store</a:t>
            </a:r>
            <a:r>
              <a:rPr lang="en-US" sz="3900" dirty="0" smtClean="0">
                <a:solidFill>
                  <a:srgbClr val="0000CC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, and </a:t>
            </a:r>
            <a:r>
              <a:rPr lang="en-US" sz="3900" dirty="0" smtClean="0">
                <a:solidFill>
                  <a:srgbClr val="80008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bought milk and bread</a:t>
            </a:r>
            <a:r>
              <a:rPr lang="en-US" sz="39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39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4313903" y="1170940"/>
            <a:ext cx="3657600" cy="122411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176684" y="1321332"/>
            <a:ext cx="224175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 , cc I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805039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3961" y="324465"/>
            <a:ext cx="11577484" cy="5852498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sz="4000" dirty="0">
                <a:latin typeface="Aharoni" panose="02010803020104030203" pitchFamily="2" charset="-79"/>
                <a:cs typeface="Aharoni" panose="02010803020104030203" pitchFamily="2" charset="-79"/>
              </a:rPr>
              <a:t>i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ndependent clause ; independent clause</a:t>
            </a:r>
          </a:p>
          <a:p>
            <a:pPr marL="0" indent="0">
              <a:buNone/>
            </a:pP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r>
              <a:rPr lang="en-US" sz="4000" dirty="0" smtClean="0">
                <a:solidFill>
                  <a:srgbClr val="33CC33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went to the store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6600" dirty="0" smtClean="0">
                <a:latin typeface="Aharoni" panose="02010803020104030203" pitchFamily="2" charset="-79"/>
                <a:cs typeface="Aharoni" panose="02010803020104030203" pitchFamily="2" charset="-79"/>
              </a:rPr>
              <a:t>;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  <a:r>
              <a:rPr lang="en-US" sz="4000" dirty="0" smtClean="0">
                <a:solidFill>
                  <a:srgbClr val="80008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bought milk and bread</a:t>
            </a:r>
            <a:r>
              <a:rPr lang="en-US" sz="4000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  <a:endParaRPr lang="en-US" sz="4000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sp>
        <p:nvSpPr>
          <p:cNvPr id="4" name="Rounded Rectangle 3"/>
          <p:cNvSpPr/>
          <p:nvPr/>
        </p:nvSpPr>
        <p:spPr>
          <a:xfrm>
            <a:off x="3996814" y="1020548"/>
            <a:ext cx="3657600" cy="1224115"/>
          </a:xfrm>
          <a:prstGeom prst="roundRect">
            <a:avLst/>
          </a:prstGeom>
          <a:solidFill>
            <a:srgbClr val="FF33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5294670" y="1170940"/>
            <a:ext cx="169606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chemeClr val="bg1"/>
                </a:solidFill>
                <a:latin typeface="Baskerville Old Face" panose="02020602080505020303" pitchFamily="18" charset="0"/>
              </a:rPr>
              <a:t>I ; I</a:t>
            </a:r>
            <a:endParaRPr lang="en-US" sz="5400" dirty="0">
              <a:solidFill>
                <a:schemeClr val="bg1"/>
              </a:solidFill>
              <a:latin typeface="Baskerville Old Face" panose="0202060208050502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769318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677" y="0"/>
            <a:ext cx="10690123" cy="6740013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 went to the mall ; I needed new shoes.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I went to the mall, and I bought new shoes.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boys talked all class hour, but they were quiet during announcements.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The girls talked all class hour ; they could not stop chatting about the boys.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had free tickets, so we went to the basketball game.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We went to the basketball game ; we had free tickets.</a:t>
            </a:r>
          </a:p>
          <a:p>
            <a:pPr marL="514350" indent="-514350">
              <a:buAutoNum type="arabicPeriod"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514350" indent="-514350"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0030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Complex sentences have three structures:</a:t>
            </a:r>
          </a:p>
          <a:p>
            <a:pPr marL="0" indent="0">
              <a:buNone/>
            </a:pPr>
            <a:endParaRPr lang="en-US" dirty="0"/>
          </a:p>
          <a:p>
            <a:pPr marL="514350" indent="-514350">
              <a:buAutoNum type="arabicPeriod"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D, I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After the big game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went out for ice cream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I left my jacket at home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am freezing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Because I studied every night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aced the Spanish quiz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950071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 2.  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I, D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  <a:r>
              <a:rPr lang="en-US" dirty="0" smtClean="0"/>
              <a:t>, 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Mrs. Nelson’s board was frozen</a:t>
            </a:r>
            <a:r>
              <a:rPr lang="en-US" dirty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which made her angry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did not have dessert</a:t>
            </a: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,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Billy forgot to bring it.</a:t>
            </a:r>
          </a:p>
          <a:p>
            <a:pPr marL="0" indent="0" algn="ctr">
              <a:buNone/>
            </a:pPr>
            <a:endParaRPr lang="en-US" dirty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31374313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/>
          <p:cNvSpPr/>
          <p:nvPr/>
        </p:nvSpPr>
        <p:spPr>
          <a:xfrm>
            <a:off x="798490" y="1056068"/>
            <a:ext cx="1738648" cy="146819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9093" y="309093"/>
            <a:ext cx="11629622" cy="586787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>
                <a:latin typeface="Aharoni" panose="02010803020104030203" pitchFamily="2" charset="-79"/>
                <a:cs typeface="Aharoni" panose="02010803020104030203" pitchFamily="2" charset="-79"/>
              </a:rPr>
              <a:t>3.     </a:t>
            </a:r>
            <a:r>
              <a:rPr lang="en-US" sz="5400" dirty="0" smtClean="0">
                <a:latin typeface="Aharoni" panose="02010803020104030203" pitchFamily="2" charset="-79"/>
                <a:cs typeface="Aharoni" panose="02010803020104030203" pitchFamily="2" charset="-79"/>
              </a:rPr>
              <a:t>I D  </a:t>
            </a:r>
            <a:r>
              <a:rPr lang="en-US" dirty="0" smtClean="0"/>
              <a:t>		</a:t>
            </a:r>
            <a:r>
              <a:rPr lang="en-US" dirty="0" smtClean="0">
                <a:solidFill>
                  <a:srgbClr val="7030A0"/>
                </a:solidFill>
              </a:rPr>
              <a:t>independent clause</a:t>
            </a:r>
            <a:r>
              <a:rPr lang="en-US" dirty="0" smtClean="0"/>
              <a:t> </a:t>
            </a:r>
            <a:r>
              <a:rPr lang="en-US" dirty="0" smtClean="0">
                <a:solidFill>
                  <a:srgbClr val="FF3300"/>
                </a:solidFill>
              </a:rPr>
              <a:t>dependent clause</a:t>
            </a:r>
            <a:endParaRPr lang="en-US" dirty="0" smtClean="0">
              <a:solidFill>
                <a:srgbClr val="7030A0"/>
              </a:solidFill>
            </a:endParaRPr>
          </a:p>
          <a:p>
            <a:pPr marL="0" indent="0" algn="ctr">
              <a:buNone/>
            </a:pPr>
            <a:endParaRPr lang="en-US" dirty="0" smtClean="0">
              <a:solidFill>
                <a:srgbClr val="FF330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Friday will be so much fun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because we will be at school.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We will go out to celebrate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since we won the game</a:t>
            </a: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.</a:t>
            </a:r>
          </a:p>
          <a:p>
            <a:pPr marL="0" indent="0" algn="ctr">
              <a:buNone/>
            </a:pPr>
            <a:endParaRPr lang="en-US" dirty="0">
              <a:solidFill>
                <a:srgbClr val="7030A0"/>
              </a:solidFill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r>
              <a:rPr lang="en-US" dirty="0" smtClean="0">
                <a:solidFill>
                  <a:srgbClr val="7030A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I am excited about the weekend </a:t>
            </a:r>
            <a:r>
              <a:rPr lang="en-US" dirty="0" smtClean="0">
                <a:solidFill>
                  <a:srgbClr val="FF3300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even though I feel tired.</a:t>
            </a: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pPr marL="0" indent="0" algn="ctr">
              <a:buNone/>
            </a:pPr>
            <a:endParaRPr lang="en-US" dirty="0" smtClean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1804727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idx="1"/>
          </p:nvPr>
        </p:nvSpPr>
        <p:spPr>
          <a:xfrm>
            <a:off x="760926" y="267281"/>
            <a:ext cx="10515600" cy="5553969"/>
          </a:xfrm>
        </p:spPr>
        <p:txBody>
          <a:bodyPr>
            <a:normAutofit fontScale="92500" lnSpcReduction="10000"/>
          </a:bodyPr>
          <a:lstStyle/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8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SUBORDINATING </a:t>
            </a:r>
            <a:r>
              <a:rPr lang="en-US" sz="48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CONJUNCTIONS</a:t>
            </a:r>
          </a:p>
          <a:p>
            <a:pPr marL="0" indent="0" algn="ctr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39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begin dependent clauses</a:t>
            </a:r>
            <a:endParaRPr lang="en-US" sz="39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		</a:t>
            </a:r>
            <a:r>
              <a:rPr lang="en-US" sz="4400" dirty="0" smtClean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once</a:t>
            </a:r>
            <a:endParaRPr lang="en-US" sz="44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now that</a:t>
            </a: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endParaRPr lang="en-US" sz="4400" b="1" dirty="0" smtClean="0">
              <a:solidFill>
                <a:srgbClr val="FF0000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15000"/>
              </a:lnSpc>
              <a:spcAft>
                <a:spcPts val="1000"/>
              </a:spcAft>
              <a:buNone/>
            </a:pPr>
            <a:r>
              <a:rPr lang="en-US" sz="4400" b="1" dirty="0" smtClean="0">
                <a:solidFill>
                  <a:srgbClr val="FF0000"/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A</a:t>
            </a:r>
            <a:r>
              <a:rPr lang="en-US" sz="44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		after, although, as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537157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1636</TotalTime>
  <Words>738</Words>
  <Application>Microsoft Office PowerPoint</Application>
  <PresentationFormat>Widescreen</PresentationFormat>
  <Paragraphs>139</Paragraphs>
  <Slides>17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5" baseType="lpstr">
      <vt:lpstr>Aharoni</vt:lpstr>
      <vt:lpstr>Arial</vt:lpstr>
      <vt:lpstr>Arial Rounded MT Bold</vt:lpstr>
      <vt:lpstr>Baskerville Old Face</vt:lpstr>
      <vt:lpstr>Calibri</vt:lpstr>
      <vt:lpstr>Calibri Light</vt:lpstr>
      <vt:lpstr>Times New Roman</vt:lpstr>
      <vt:lpstr>Office Theme</vt:lpstr>
      <vt:lpstr>Compound &amp; Complex Sentences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Examples</vt:lpstr>
      <vt:lpstr>PowerPoint Presentation</vt:lpstr>
      <vt:lpstr>Sentence Sort Directions</vt:lpstr>
      <vt:lpstr>Simple, Compound, or Complex? </vt:lpstr>
      <vt:lpstr>Simple, Compound, or Complex? 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Tolly Garrison</dc:creator>
  <cp:lastModifiedBy>Tolly Garrison</cp:lastModifiedBy>
  <cp:revision>11</cp:revision>
  <dcterms:created xsi:type="dcterms:W3CDTF">2014-11-05T15:15:35Z</dcterms:created>
  <dcterms:modified xsi:type="dcterms:W3CDTF">2014-11-19T17:37:41Z</dcterms:modified>
</cp:coreProperties>
</file>