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9/2/2015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9/2/2015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9/2/2015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9/2/2015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9/2/2015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9/2/2015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9/2/2015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9/2/2015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9/2/2015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468" y="1829276"/>
            <a:ext cx="10333000" cy="2677648"/>
          </a:xfrm>
        </p:spPr>
        <p:txBody>
          <a:bodyPr/>
          <a:lstStyle/>
          <a:p>
            <a:r>
              <a:rPr lang="en-US" sz="8800" b="1" dirty="0">
                <a:latin typeface="HelloHoneycrisp" panose="02000603000000000000" pitchFamily="2" charset="0"/>
                <a:ea typeface="HelloHoneycrisp" panose="02000603000000000000" pitchFamily="2" charset="0"/>
              </a:rPr>
              <a:t>Commonly Confused Words </a:t>
            </a:r>
            <a:r>
              <a:rPr lang="en-US" b="1" u="sng" dirty="0">
                <a:latin typeface="HelloHoneycrisp" panose="02000603000000000000" pitchFamily="2" charset="0"/>
                <a:ea typeface="HelloHoneycrisp" panose="02000603000000000000" pitchFamily="2" charset="0"/>
              </a:rPr>
              <a:t/>
            </a:r>
            <a:br>
              <a:rPr lang="en-US" b="1" u="sng" dirty="0">
                <a:latin typeface="HelloHoneycrisp" panose="02000603000000000000" pitchFamily="2" charset="0"/>
                <a:ea typeface="HelloHoneycrisp" panose="02000603000000000000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275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b="1" dirty="0">
                <a:latin typeface="HelloHoneycrisp" panose="02000603000000000000" pitchFamily="2" charset="0"/>
                <a:ea typeface="HelloHoneycrisp" panose="02000603000000000000" pitchFamily="2" charset="0"/>
              </a:rPr>
              <a:t>Commonly Confused Words </a:t>
            </a:r>
            <a:endParaRPr lang="en-US" sz="6600" b="1" dirty="0">
              <a:latin typeface="HelloHoneycrisp" panose="02000603000000000000" pitchFamily="2" charset="0"/>
              <a:ea typeface="HelloHoneycrisp" panose="02000603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831" y="2410317"/>
            <a:ext cx="11183006" cy="4254500"/>
          </a:xfrm>
        </p:spPr>
        <p:txBody>
          <a:bodyPr numCol="2">
            <a:normAutofit fontScale="92500" lnSpcReduction="10000"/>
          </a:bodyPr>
          <a:lstStyle/>
          <a:p>
            <a:r>
              <a:rPr lang="en-US" sz="2400" b="1" u="sng" dirty="0">
                <a:solidFill>
                  <a:schemeClr val="tx1"/>
                </a:solidFill>
              </a:rPr>
              <a:t>accept</a:t>
            </a:r>
            <a:r>
              <a:rPr lang="en-US" sz="2400" dirty="0">
                <a:solidFill>
                  <a:schemeClr val="tx1"/>
                </a:solidFill>
              </a:rPr>
              <a:t> – to receive</a:t>
            </a:r>
          </a:p>
          <a:p>
            <a:r>
              <a:rPr lang="en-US" sz="2400" b="1" u="sng" dirty="0">
                <a:solidFill>
                  <a:schemeClr val="tx1"/>
                </a:solidFill>
              </a:rPr>
              <a:t>except</a:t>
            </a:r>
            <a:r>
              <a:rPr lang="en-US" sz="2400" dirty="0">
                <a:solidFill>
                  <a:schemeClr val="tx1"/>
                </a:solidFill>
              </a:rPr>
              <a:t> – with the exclusion of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b="1" u="sng" dirty="0">
                <a:solidFill>
                  <a:schemeClr val="tx1"/>
                </a:solidFill>
              </a:rPr>
              <a:t>affect</a:t>
            </a:r>
            <a:r>
              <a:rPr lang="en-US" sz="2400" dirty="0">
                <a:solidFill>
                  <a:schemeClr val="tx1"/>
                </a:solidFill>
              </a:rPr>
              <a:t>– to influence or change (verb)</a:t>
            </a:r>
          </a:p>
          <a:p>
            <a:r>
              <a:rPr lang="en-US" sz="2400" b="1" u="sng" dirty="0">
                <a:solidFill>
                  <a:schemeClr val="tx1"/>
                </a:solidFill>
              </a:rPr>
              <a:t>effect</a:t>
            </a:r>
            <a:r>
              <a:rPr lang="en-US" sz="2400" dirty="0">
                <a:solidFill>
                  <a:schemeClr val="tx1"/>
                </a:solidFill>
              </a:rPr>
              <a:t>– result (noun)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b="1" u="sng" dirty="0">
                <a:solidFill>
                  <a:schemeClr val="tx1"/>
                </a:solidFill>
              </a:rPr>
              <a:t>beside</a:t>
            </a:r>
            <a:r>
              <a:rPr lang="en-US" sz="2400" dirty="0">
                <a:solidFill>
                  <a:schemeClr val="tx1"/>
                </a:solidFill>
              </a:rPr>
              <a:t> – close to or next to</a:t>
            </a:r>
          </a:p>
          <a:p>
            <a:r>
              <a:rPr lang="en-US" sz="2400" b="1" u="sng" dirty="0">
                <a:solidFill>
                  <a:schemeClr val="tx1"/>
                </a:solidFill>
              </a:rPr>
              <a:t>besides </a:t>
            </a:r>
            <a:r>
              <a:rPr lang="en-US" sz="2400" dirty="0">
                <a:solidFill>
                  <a:schemeClr val="tx1"/>
                </a:solidFill>
              </a:rPr>
              <a:t>– except for; in addition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b="1" u="sng" dirty="0">
                <a:solidFill>
                  <a:schemeClr val="tx1"/>
                </a:solidFill>
              </a:rPr>
              <a:t>capital</a:t>
            </a:r>
            <a:r>
              <a:rPr lang="en-US" sz="2400" dirty="0">
                <a:solidFill>
                  <a:schemeClr val="tx1"/>
                </a:solidFill>
              </a:rPr>
              <a:t> – major city or primary</a:t>
            </a:r>
          </a:p>
          <a:p>
            <a:r>
              <a:rPr lang="en-US" sz="2400" b="1" u="sng" dirty="0">
                <a:solidFill>
                  <a:schemeClr val="tx1"/>
                </a:solidFill>
              </a:rPr>
              <a:t>capitol</a:t>
            </a:r>
            <a:r>
              <a:rPr lang="en-US" sz="2400" dirty="0">
                <a:solidFill>
                  <a:schemeClr val="tx1"/>
                </a:solidFill>
              </a:rPr>
              <a:t> – a government building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b="1" u="sng" dirty="0">
                <a:solidFill>
                  <a:schemeClr val="tx1"/>
                </a:solidFill>
              </a:rPr>
              <a:t>its </a:t>
            </a:r>
            <a:r>
              <a:rPr lang="en-US" sz="2400" dirty="0">
                <a:solidFill>
                  <a:schemeClr val="tx1"/>
                </a:solidFill>
              </a:rPr>
              <a:t>– the possessive form of it</a:t>
            </a:r>
          </a:p>
          <a:p>
            <a:r>
              <a:rPr lang="en-US" sz="2400" b="1" u="sng" dirty="0">
                <a:solidFill>
                  <a:schemeClr val="tx1"/>
                </a:solidFill>
              </a:rPr>
              <a:t>it’s</a:t>
            </a:r>
            <a:r>
              <a:rPr lang="en-US" sz="2400" dirty="0">
                <a:solidFill>
                  <a:schemeClr val="tx1"/>
                </a:solidFill>
              </a:rPr>
              <a:t> – contraction for it is or it has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b="1" u="sng" dirty="0">
                <a:solidFill>
                  <a:schemeClr val="tx1"/>
                </a:solidFill>
              </a:rPr>
              <a:t>principal</a:t>
            </a:r>
            <a:r>
              <a:rPr lang="en-US" sz="2400" dirty="0">
                <a:solidFill>
                  <a:schemeClr val="tx1"/>
                </a:solidFill>
              </a:rPr>
              <a:t> – administrator of a school</a:t>
            </a:r>
          </a:p>
          <a:p>
            <a:r>
              <a:rPr lang="en-US" sz="2400" b="1" u="sng" dirty="0">
                <a:solidFill>
                  <a:schemeClr val="tx1"/>
                </a:solidFill>
              </a:rPr>
              <a:t>principle</a:t>
            </a:r>
            <a:r>
              <a:rPr lang="en-US" sz="2400" dirty="0">
                <a:solidFill>
                  <a:schemeClr val="tx1"/>
                </a:solidFill>
              </a:rPr>
              <a:t> – moral conviction or basic truth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81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b="1" dirty="0">
                <a:latin typeface="HelloHoneycrisp" panose="02000603000000000000" pitchFamily="2" charset="0"/>
                <a:ea typeface="HelloHoneycrisp" panose="02000603000000000000" pitchFamily="2" charset="0"/>
              </a:rPr>
              <a:t>Commonly Confused Words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822" y="2582215"/>
            <a:ext cx="11191739" cy="4275785"/>
          </a:xfrm>
        </p:spPr>
        <p:txBody>
          <a:bodyPr numCol="2">
            <a:normAutofit/>
          </a:bodyPr>
          <a:lstStyle/>
          <a:p>
            <a:r>
              <a:rPr lang="en-US" sz="2000" b="1" u="sng" dirty="0">
                <a:solidFill>
                  <a:schemeClr val="tx1"/>
                </a:solidFill>
              </a:rPr>
              <a:t>sense</a:t>
            </a:r>
            <a:r>
              <a:rPr lang="en-US" sz="2000" dirty="0">
                <a:solidFill>
                  <a:schemeClr val="tx1"/>
                </a:solidFill>
              </a:rPr>
              <a:t> – perception or understanding</a:t>
            </a:r>
          </a:p>
          <a:p>
            <a:r>
              <a:rPr lang="en-US" sz="2000" b="1" u="sng" dirty="0">
                <a:solidFill>
                  <a:schemeClr val="tx1"/>
                </a:solidFill>
              </a:rPr>
              <a:t>since</a:t>
            </a:r>
            <a:r>
              <a:rPr lang="en-US" sz="2000" dirty="0">
                <a:solidFill>
                  <a:schemeClr val="tx1"/>
                </a:solidFill>
              </a:rPr>
              <a:t> – indication of past time; because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u="sng" dirty="0">
                <a:solidFill>
                  <a:schemeClr val="tx1"/>
                </a:solidFill>
              </a:rPr>
              <a:t>than</a:t>
            </a:r>
            <a:r>
              <a:rPr lang="en-US" sz="2000" dirty="0">
                <a:solidFill>
                  <a:schemeClr val="tx1"/>
                </a:solidFill>
              </a:rPr>
              <a:t> – compared to</a:t>
            </a:r>
          </a:p>
          <a:p>
            <a:r>
              <a:rPr lang="en-US" sz="2000" b="1" u="sng" dirty="0">
                <a:solidFill>
                  <a:schemeClr val="tx1"/>
                </a:solidFill>
              </a:rPr>
              <a:t>then</a:t>
            </a:r>
            <a:r>
              <a:rPr lang="en-US" sz="2000" dirty="0">
                <a:solidFill>
                  <a:schemeClr val="tx1"/>
                </a:solidFill>
              </a:rPr>
              <a:t> – at that time; next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u="sng" dirty="0">
                <a:solidFill>
                  <a:schemeClr val="tx1"/>
                </a:solidFill>
              </a:rPr>
              <a:t>their</a:t>
            </a:r>
            <a:r>
              <a:rPr lang="en-US" sz="2000" dirty="0">
                <a:solidFill>
                  <a:schemeClr val="tx1"/>
                </a:solidFill>
              </a:rPr>
              <a:t> – possessive form of they</a:t>
            </a:r>
          </a:p>
          <a:p>
            <a:r>
              <a:rPr lang="en-US" sz="2000" b="1" u="sng" dirty="0">
                <a:solidFill>
                  <a:schemeClr val="tx1"/>
                </a:solidFill>
              </a:rPr>
              <a:t>there</a:t>
            </a:r>
            <a:r>
              <a:rPr lang="en-US" sz="2000" dirty="0">
                <a:solidFill>
                  <a:schemeClr val="tx1"/>
                </a:solidFill>
              </a:rPr>
              <a:t> – in that place</a:t>
            </a:r>
          </a:p>
          <a:p>
            <a:r>
              <a:rPr lang="en-US" sz="2000" b="1" u="sng" dirty="0">
                <a:solidFill>
                  <a:schemeClr val="tx1"/>
                </a:solidFill>
              </a:rPr>
              <a:t>they’re</a:t>
            </a:r>
            <a:r>
              <a:rPr lang="en-US" sz="2000" dirty="0">
                <a:solidFill>
                  <a:schemeClr val="tx1"/>
                </a:solidFill>
              </a:rPr>
              <a:t> – contraction form of they are</a:t>
            </a:r>
          </a:p>
          <a:p>
            <a:r>
              <a:rPr lang="en-US" sz="2000" b="1" u="sng" dirty="0" smtClean="0">
                <a:solidFill>
                  <a:schemeClr val="tx1"/>
                </a:solidFill>
              </a:rPr>
              <a:t>whose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– possessive for of who</a:t>
            </a:r>
          </a:p>
          <a:p>
            <a:r>
              <a:rPr lang="en-US" sz="2000" b="1" u="sng" dirty="0">
                <a:solidFill>
                  <a:schemeClr val="tx1"/>
                </a:solidFill>
              </a:rPr>
              <a:t>who’s</a:t>
            </a:r>
            <a:r>
              <a:rPr lang="en-US" sz="2000" dirty="0">
                <a:solidFill>
                  <a:schemeClr val="tx1"/>
                </a:solidFill>
              </a:rPr>
              <a:t> – contraction for who is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u="sng" dirty="0">
                <a:solidFill>
                  <a:schemeClr val="tx1"/>
                </a:solidFill>
              </a:rPr>
              <a:t>your </a:t>
            </a:r>
            <a:r>
              <a:rPr lang="en-US" sz="2000" dirty="0">
                <a:solidFill>
                  <a:schemeClr val="tx1"/>
                </a:solidFill>
              </a:rPr>
              <a:t>– possessive for you</a:t>
            </a:r>
          </a:p>
          <a:p>
            <a:r>
              <a:rPr lang="en-US" sz="2000" b="1" u="sng" dirty="0">
                <a:solidFill>
                  <a:schemeClr val="tx1"/>
                </a:solidFill>
              </a:rPr>
              <a:t>you’re </a:t>
            </a:r>
            <a:r>
              <a:rPr lang="en-US" sz="2000" dirty="0">
                <a:solidFill>
                  <a:schemeClr val="tx1"/>
                </a:solidFill>
              </a:rPr>
              <a:t>– contraction for you 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646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</TotalTime>
  <Words>153</Words>
  <Application>Microsoft Office PowerPoint</Application>
  <PresentationFormat>Widescreen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HelloHoneycrisp</vt:lpstr>
      <vt:lpstr>Wingdings 3</vt:lpstr>
      <vt:lpstr>Ion Boardroom</vt:lpstr>
      <vt:lpstr>Commonly Confused Words  </vt:lpstr>
      <vt:lpstr>Commonly Confused Words </vt:lpstr>
      <vt:lpstr>Commonly Confused Words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Commonly Confused Words  </dc:title>
  <dc:creator>Tolly Garrison</dc:creator>
  <cp:lastModifiedBy>Tolly Garrison</cp:lastModifiedBy>
  <cp:revision>1</cp:revision>
  <dcterms:created xsi:type="dcterms:W3CDTF">2015-09-02T12:34:41Z</dcterms:created>
  <dcterms:modified xsi:type="dcterms:W3CDTF">2015-09-02T12:38:47Z</dcterms:modified>
</cp:coreProperties>
</file>