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953036"/>
            <a:ext cx="11908665" cy="5714374"/>
          </a:xfrm>
        </p:spPr>
        <p:txBody>
          <a:bodyPr numCol="2">
            <a:no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accept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to receive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except</a:t>
            </a:r>
            <a:r>
              <a:rPr lang="en-US" sz="1600" dirty="0">
                <a:solidFill>
                  <a:schemeClr val="tx1"/>
                </a:solidFill>
              </a:rPr>
              <a:t> – with the exclusion </a:t>
            </a:r>
            <a:r>
              <a:rPr lang="en-US" sz="1600" dirty="0" smtClean="0">
                <a:solidFill>
                  <a:schemeClr val="tx1"/>
                </a:solidFill>
              </a:rPr>
              <a:t>of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affect</a:t>
            </a:r>
            <a:r>
              <a:rPr lang="en-US" sz="1600" dirty="0">
                <a:solidFill>
                  <a:schemeClr val="tx1"/>
                </a:solidFill>
              </a:rPr>
              <a:t>– to influence or change (verb)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effect</a:t>
            </a:r>
            <a:r>
              <a:rPr lang="en-US" sz="1600" dirty="0">
                <a:solidFill>
                  <a:schemeClr val="tx1"/>
                </a:solidFill>
              </a:rPr>
              <a:t>– result (noun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beside</a:t>
            </a:r>
            <a:r>
              <a:rPr lang="en-US" sz="1600" dirty="0">
                <a:solidFill>
                  <a:schemeClr val="tx1"/>
                </a:solidFill>
              </a:rPr>
              <a:t> – close to or next to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besides </a:t>
            </a:r>
            <a:r>
              <a:rPr lang="en-US" sz="1600" dirty="0">
                <a:solidFill>
                  <a:schemeClr val="tx1"/>
                </a:solidFill>
              </a:rPr>
              <a:t>– except for; in </a:t>
            </a:r>
            <a:r>
              <a:rPr lang="en-US" sz="1600" dirty="0" smtClean="0">
                <a:solidFill>
                  <a:schemeClr val="tx1"/>
                </a:solidFill>
              </a:rPr>
              <a:t>addition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capital</a:t>
            </a:r>
            <a:r>
              <a:rPr lang="en-US" sz="1600" dirty="0">
                <a:solidFill>
                  <a:schemeClr val="tx1"/>
                </a:solidFill>
              </a:rPr>
              <a:t> – major city or primary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capitol</a:t>
            </a:r>
            <a:r>
              <a:rPr lang="en-US" sz="1600" dirty="0">
                <a:solidFill>
                  <a:schemeClr val="tx1"/>
                </a:solidFill>
              </a:rPr>
              <a:t> – a government </a:t>
            </a:r>
            <a:r>
              <a:rPr lang="en-US" sz="1600" dirty="0" smtClean="0">
                <a:solidFill>
                  <a:schemeClr val="tx1"/>
                </a:solidFill>
              </a:rPr>
              <a:t>building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its </a:t>
            </a:r>
            <a:r>
              <a:rPr lang="en-US" sz="1600" dirty="0">
                <a:solidFill>
                  <a:schemeClr val="tx1"/>
                </a:solidFill>
              </a:rPr>
              <a:t>– the possessive form of it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it’s</a:t>
            </a:r>
            <a:r>
              <a:rPr lang="en-US" sz="1600" dirty="0">
                <a:solidFill>
                  <a:schemeClr val="tx1"/>
                </a:solidFill>
              </a:rPr>
              <a:t> – contraction for it is or it </a:t>
            </a:r>
            <a:r>
              <a:rPr lang="en-US" sz="1600" dirty="0" smtClean="0">
                <a:solidFill>
                  <a:schemeClr val="tx1"/>
                </a:solidFill>
              </a:rPr>
              <a:t>has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u="sng" dirty="0" smtClean="0">
                <a:solidFill>
                  <a:schemeClr val="tx1"/>
                </a:solidFill>
              </a:rPr>
              <a:t>principal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administrator of a </a:t>
            </a:r>
            <a:r>
              <a:rPr lang="en-US" sz="1600" dirty="0" smtClean="0">
                <a:solidFill>
                  <a:schemeClr val="tx1"/>
                </a:solidFill>
              </a:rPr>
              <a:t>school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principle</a:t>
            </a:r>
            <a:r>
              <a:rPr lang="en-US" sz="1600" dirty="0">
                <a:solidFill>
                  <a:schemeClr val="tx1"/>
                </a:solidFill>
              </a:rPr>
              <a:t> – moral conviction or basic </a:t>
            </a:r>
            <a:r>
              <a:rPr lang="en-US" sz="1600" dirty="0" smtClean="0">
                <a:solidFill>
                  <a:schemeClr val="tx1"/>
                </a:solidFill>
              </a:rPr>
              <a:t>truth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u="sng" dirty="0" smtClean="0">
                <a:solidFill>
                  <a:schemeClr val="tx1"/>
                </a:solidFill>
              </a:rPr>
              <a:t>sense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perception or understanding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since</a:t>
            </a:r>
            <a:r>
              <a:rPr lang="en-US" sz="1600" dirty="0">
                <a:solidFill>
                  <a:schemeClr val="tx1"/>
                </a:solidFill>
              </a:rPr>
              <a:t> – indication of past time; </a:t>
            </a:r>
            <a:r>
              <a:rPr lang="en-US" sz="1600" dirty="0" smtClean="0">
                <a:solidFill>
                  <a:schemeClr val="tx1"/>
                </a:solidFill>
              </a:rPr>
              <a:t>because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than</a:t>
            </a:r>
            <a:r>
              <a:rPr lang="en-US" sz="1600" dirty="0">
                <a:solidFill>
                  <a:schemeClr val="tx1"/>
                </a:solidFill>
              </a:rPr>
              <a:t> – compared to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then</a:t>
            </a:r>
            <a:r>
              <a:rPr lang="en-US" sz="1600" dirty="0">
                <a:solidFill>
                  <a:schemeClr val="tx1"/>
                </a:solidFill>
              </a:rPr>
              <a:t> – at that time; </a:t>
            </a:r>
            <a:r>
              <a:rPr lang="en-US" sz="1600" dirty="0" smtClean="0">
                <a:solidFill>
                  <a:schemeClr val="tx1"/>
                </a:solidFill>
              </a:rPr>
              <a:t>next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u="sng" dirty="0" smtClean="0">
                <a:solidFill>
                  <a:schemeClr val="tx1"/>
                </a:solidFill>
              </a:rPr>
              <a:t>their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possessive form of they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there</a:t>
            </a:r>
            <a:r>
              <a:rPr lang="en-US" sz="1600" dirty="0">
                <a:solidFill>
                  <a:schemeClr val="tx1"/>
                </a:solidFill>
              </a:rPr>
              <a:t> – in that place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they’re</a:t>
            </a:r>
            <a:r>
              <a:rPr lang="en-US" sz="1600" dirty="0">
                <a:solidFill>
                  <a:schemeClr val="tx1"/>
                </a:solidFill>
              </a:rPr>
              <a:t> – contraction form of they </a:t>
            </a:r>
            <a:r>
              <a:rPr lang="en-US" sz="1600" dirty="0" smtClean="0">
                <a:solidFill>
                  <a:schemeClr val="tx1"/>
                </a:solidFill>
              </a:rPr>
              <a:t>are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whose</a:t>
            </a:r>
            <a:r>
              <a:rPr lang="en-US" sz="1600" dirty="0">
                <a:solidFill>
                  <a:schemeClr val="tx1"/>
                </a:solidFill>
              </a:rPr>
              <a:t> – possessive for of who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who’s</a:t>
            </a:r>
            <a:r>
              <a:rPr lang="en-US" sz="1600" dirty="0">
                <a:solidFill>
                  <a:schemeClr val="tx1"/>
                </a:solidFill>
              </a:rPr>
              <a:t> – contraction for who </a:t>
            </a:r>
            <a:r>
              <a:rPr lang="en-US" sz="1600" dirty="0" smtClean="0">
                <a:solidFill>
                  <a:schemeClr val="tx1"/>
                </a:solidFill>
              </a:rPr>
              <a:t>is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your </a:t>
            </a:r>
            <a:r>
              <a:rPr lang="en-US" sz="1600" dirty="0">
                <a:solidFill>
                  <a:schemeClr val="tx1"/>
                </a:solidFill>
              </a:rPr>
              <a:t>– possessive for you</a:t>
            </a:r>
          </a:p>
          <a:p>
            <a:r>
              <a:rPr lang="en-US" sz="1600" b="1" u="sng" dirty="0">
                <a:solidFill>
                  <a:schemeClr val="tx1"/>
                </a:solidFill>
              </a:rPr>
              <a:t>you’re </a:t>
            </a:r>
            <a:r>
              <a:rPr lang="en-US" sz="1600" dirty="0">
                <a:solidFill>
                  <a:schemeClr val="tx1"/>
                </a:solidFill>
              </a:rPr>
              <a:t>– contraction for you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59854" y="115910"/>
            <a:ext cx="12951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HelloBigBen" panose="02000603000000000000" pitchFamily="2" charset="0"/>
                <a:ea typeface="HelloBigBen" panose="02000603000000000000" pitchFamily="2" charset="0"/>
              </a:rPr>
              <a:t>Commonly Confused Words </a:t>
            </a:r>
          </a:p>
        </p:txBody>
      </p:sp>
    </p:spTree>
    <p:extLst>
      <p:ext uri="{BB962C8B-B14F-4D97-AF65-F5344CB8AC3E}">
        <p14:creationId xmlns:p14="http://schemas.microsoft.com/office/powerpoint/2010/main" val="26903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</TotalTime>
  <Words>147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HelloBigBen</vt:lpstr>
      <vt:lpstr>Wingdings 3</vt:lpstr>
      <vt:lpstr>Slice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Tolly Garrison</dc:creator>
  <cp:lastModifiedBy>Tolly Garrison</cp:lastModifiedBy>
  <cp:revision>5</cp:revision>
  <dcterms:created xsi:type="dcterms:W3CDTF">2015-08-27T12:18:08Z</dcterms:created>
  <dcterms:modified xsi:type="dcterms:W3CDTF">2015-08-27T18:52:27Z</dcterms:modified>
</cp:coreProperties>
</file>