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8/31/2015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9959" y="1842156"/>
            <a:ext cx="8825658" cy="2021506"/>
          </a:xfrm>
        </p:spPr>
        <p:txBody>
          <a:bodyPr/>
          <a:lstStyle/>
          <a:p>
            <a:r>
              <a:rPr lang="en-US" sz="96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Capitalization Rules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785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53" y="973678"/>
            <a:ext cx="8761413" cy="728480"/>
          </a:xfrm>
        </p:spPr>
        <p:txBody>
          <a:bodyPr/>
          <a:lstStyle/>
          <a:p>
            <a:pPr algn="ctr"/>
            <a:r>
              <a:rPr lang="en-US" sz="80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Capitalization Rules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7" y="2513347"/>
            <a:ext cx="11311796" cy="410639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		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</a:t>
            </a:r>
            <a:r>
              <a:rPr lang="en-US" sz="3600" b="1" u="sng" dirty="0" smtClean="0"/>
              <a:t> 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b="1" dirty="0" smtClean="0"/>
              <a:t>#1: </a:t>
            </a:r>
            <a:r>
              <a:rPr lang="en-US" sz="2400" dirty="0" smtClean="0"/>
              <a:t>Do </a:t>
            </a:r>
            <a:r>
              <a:rPr lang="en-US" sz="2400" dirty="0"/>
              <a:t>capitalize the first letter of</a:t>
            </a:r>
          </a:p>
          <a:p>
            <a:pPr marL="0" indent="0">
              <a:buNone/>
            </a:pPr>
            <a:r>
              <a:rPr lang="en-US" sz="2400" dirty="0"/>
              <a:t>a proper noun, a name for a</a:t>
            </a:r>
          </a:p>
          <a:p>
            <a:pPr marL="0" indent="0">
              <a:buNone/>
            </a:pPr>
            <a:r>
              <a:rPr lang="en-US" sz="2400" dirty="0"/>
              <a:t>person, place, thing, or event.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 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/>
              <a:t>George </a:t>
            </a:r>
            <a:r>
              <a:rPr lang="en-US" sz="2400" dirty="0"/>
              <a:t>Washington; Canada;</a:t>
            </a:r>
          </a:p>
          <a:p>
            <a:pPr marL="0" indent="0">
              <a:buNone/>
            </a:pPr>
            <a:r>
              <a:rPr lang="en-US" sz="2400" dirty="0"/>
              <a:t>Dr. Pepper; the Rocky Mountains;</a:t>
            </a:r>
          </a:p>
          <a:p>
            <a:pPr marL="0" indent="0">
              <a:buNone/>
            </a:pPr>
            <a:r>
              <a:rPr lang="en-US" sz="2400" dirty="0"/>
              <a:t>the Lincoln Tunnel; World War II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84779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53" y="973678"/>
            <a:ext cx="8761413" cy="728480"/>
          </a:xfrm>
        </p:spPr>
        <p:txBody>
          <a:bodyPr/>
          <a:lstStyle/>
          <a:p>
            <a:pPr algn="ctr"/>
            <a:r>
              <a:rPr lang="en-US" sz="80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Capitalization Rules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4552" y="2202287"/>
            <a:ext cx="11629622" cy="4655713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b="1" dirty="0"/>
              <a:t> </a:t>
            </a:r>
            <a:r>
              <a:rPr lang="en-US" sz="2400" b="1" dirty="0" smtClean="0"/>
              <a:t> 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</a:t>
            </a:r>
            <a:r>
              <a:rPr lang="en-US" sz="3600" b="1" u="sng" dirty="0" smtClean="0"/>
              <a:t> </a:t>
            </a:r>
            <a:endParaRPr lang="en-US" sz="2400" b="1" u="sng" dirty="0" smtClean="0"/>
          </a:p>
          <a:p>
            <a:pPr marL="0" indent="0">
              <a:buNone/>
            </a:pPr>
            <a:r>
              <a:rPr lang="en-US" sz="1400" b="1" dirty="0" smtClean="0"/>
              <a:t>#</a:t>
            </a:r>
            <a:r>
              <a:rPr lang="en-US" sz="1400" b="1" dirty="0"/>
              <a:t>2</a:t>
            </a:r>
            <a:r>
              <a:rPr lang="en-US" sz="1400" b="1" dirty="0" smtClean="0"/>
              <a:t>:</a:t>
            </a:r>
            <a:r>
              <a:rPr lang="en-US" sz="1400" dirty="0" smtClean="0"/>
              <a:t> </a:t>
            </a:r>
            <a:r>
              <a:rPr lang="en-US" sz="1400" dirty="0"/>
              <a:t>Do capitalize all significant</a:t>
            </a:r>
          </a:p>
          <a:p>
            <a:pPr marL="0" indent="0">
              <a:buNone/>
            </a:pPr>
            <a:r>
              <a:rPr lang="en-US" sz="1400" dirty="0"/>
              <a:t>words in titles of books,</a:t>
            </a:r>
          </a:p>
          <a:p>
            <a:pPr marL="0" indent="0">
              <a:buNone/>
            </a:pPr>
            <a:r>
              <a:rPr lang="en-US" sz="1400" dirty="0"/>
              <a:t>magazines, stories, movies, and</a:t>
            </a:r>
          </a:p>
          <a:p>
            <a:pPr marL="0" indent="0">
              <a:buNone/>
            </a:pPr>
            <a:r>
              <a:rPr lang="en-US" sz="1400" dirty="0"/>
              <a:t>other media. </a:t>
            </a:r>
          </a:p>
          <a:p>
            <a:pPr marL="0" indent="0">
              <a:buNone/>
            </a:pPr>
            <a:r>
              <a:rPr lang="en-US" sz="1400" dirty="0"/>
              <a:t>Always capitalize</a:t>
            </a:r>
          </a:p>
          <a:p>
            <a:pPr marL="0" indent="0">
              <a:buNone/>
            </a:pPr>
            <a:r>
              <a:rPr lang="en-US" sz="1400" dirty="0"/>
              <a:t>the first and last words.</a:t>
            </a:r>
          </a:p>
          <a:p>
            <a:pPr marL="0" indent="0">
              <a:buNone/>
            </a:pPr>
            <a:r>
              <a:rPr lang="en-US" sz="1400" dirty="0"/>
              <a:t>Do NOT capitalize articles (a, an,</a:t>
            </a:r>
          </a:p>
          <a:p>
            <a:pPr marL="0" indent="0">
              <a:buNone/>
            </a:pPr>
            <a:r>
              <a:rPr lang="en-US" sz="1400" dirty="0"/>
              <a:t>the), prepositions (as, at, of on,</a:t>
            </a:r>
          </a:p>
          <a:p>
            <a:pPr marL="0" indent="0">
              <a:buNone/>
            </a:pPr>
            <a:r>
              <a:rPr lang="en-US" sz="1400" dirty="0"/>
              <a:t>for, in), or conjunctions (and,</a:t>
            </a:r>
          </a:p>
          <a:p>
            <a:pPr marL="0" indent="0">
              <a:buNone/>
            </a:pPr>
            <a:r>
              <a:rPr lang="en-US" sz="1400" dirty="0"/>
              <a:t>but, or) that contain four</a:t>
            </a:r>
          </a:p>
          <a:p>
            <a:pPr marL="0" indent="0">
              <a:buNone/>
            </a:pPr>
            <a:r>
              <a:rPr lang="en-US" sz="1400" dirty="0"/>
              <a:t>letters or </a:t>
            </a:r>
            <a:r>
              <a:rPr lang="en-US" sz="1400" dirty="0" smtClean="0"/>
              <a:t>fewer</a:t>
            </a: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	    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 </a:t>
            </a:r>
          </a:p>
          <a:p>
            <a:pPr marL="800100" lvl="2" indent="0">
              <a:buNone/>
            </a:pPr>
            <a:r>
              <a:rPr lang="en-US" dirty="0"/>
              <a:t>A Tale of Two Cities</a:t>
            </a:r>
          </a:p>
          <a:p>
            <a:pPr marL="800100" lvl="2" indent="0">
              <a:buNone/>
            </a:pPr>
            <a:r>
              <a:rPr lang="en-US" dirty="0"/>
              <a:t>The Scarlett Letter</a:t>
            </a:r>
          </a:p>
          <a:p>
            <a:pPr marL="800100" lvl="2" indent="0">
              <a:buNone/>
            </a:pPr>
            <a:r>
              <a:rPr lang="en-US" dirty="0"/>
              <a:t>The New York Times</a:t>
            </a:r>
          </a:p>
          <a:p>
            <a:pPr marL="800100" lvl="2" indent="0">
              <a:buNone/>
            </a:pPr>
            <a:r>
              <a:rPr lang="en-US" dirty="0"/>
              <a:t>Revenge of the Teenage Vixens from</a:t>
            </a:r>
          </a:p>
          <a:p>
            <a:pPr marL="800100" lvl="2" indent="0">
              <a:buNone/>
            </a:pPr>
            <a:r>
              <a:rPr lang="en-US" dirty="0"/>
              <a:t>Outer Space</a:t>
            </a:r>
          </a:p>
          <a:p>
            <a:pPr marL="800100" lvl="2" indent="0">
              <a:buNone/>
            </a:pPr>
            <a:r>
              <a:rPr lang="en-US" dirty="0"/>
              <a:t>The Star-Spangled Banner</a:t>
            </a:r>
          </a:p>
          <a:p>
            <a:pPr marL="800100" lvl="2" indent="0">
              <a:buNone/>
            </a:pPr>
            <a:r>
              <a:rPr lang="en-US" dirty="0"/>
              <a:t>The Complete Idiot’s Guide to Sewing</a:t>
            </a:r>
          </a:p>
          <a:p>
            <a:pPr marL="800100" lvl="2" indent="0">
              <a:buNone/>
            </a:pPr>
            <a:r>
              <a:rPr lang="en-US" dirty="0"/>
              <a:t>Of Mice and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53" y="973678"/>
            <a:ext cx="8761413" cy="728480"/>
          </a:xfrm>
        </p:spPr>
        <p:txBody>
          <a:bodyPr/>
          <a:lstStyle/>
          <a:p>
            <a:pPr algn="ctr"/>
            <a:r>
              <a:rPr lang="en-US" sz="80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Capitalization Rules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677" y="2513347"/>
            <a:ext cx="11311796" cy="410639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		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</a:t>
            </a:r>
            <a:r>
              <a:rPr lang="en-US" sz="3600" b="1" u="sng" dirty="0" smtClean="0"/>
              <a:t> </a:t>
            </a:r>
          </a:p>
          <a:p>
            <a:pPr marL="0" indent="0">
              <a:buNone/>
            </a:pPr>
            <a:r>
              <a:rPr lang="en-US" b="1" dirty="0" smtClean="0"/>
              <a:t>#3</a:t>
            </a:r>
            <a:r>
              <a:rPr lang="en-US" b="1" dirty="0"/>
              <a:t>: </a:t>
            </a:r>
            <a:r>
              <a:rPr lang="en-US" dirty="0"/>
              <a:t>Do capitalize the first letter of a sentence, </a:t>
            </a:r>
            <a:r>
              <a:rPr lang="en-US" dirty="0" smtClean="0"/>
              <a:t>even </a:t>
            </a:r>
            <a:r>
              <a:rPr lang="en-US" dirty="0"/>
              <a:t>in a quotation.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#Rule </a:t>
            </a:r>
            <a:r>
              <a:rPr lang="en-US" b="1" dirty="0"/>
              <a:t>4: </a:t>
            </a:r>
            <a:r>
              <a:rPr lang="en-US" dirty="0"/>
              <a:t>Do capitalize names of</a:t>
            </a:r>
          </a:p>
          <a:p>
            <a:pPr marL="0" indent="0">
              <a:buNone/>
            </a:pPr>
            <a:r>
              <a:rPr lang="en-US" dirty="0"/>
              <a:t>relatives that indicate family</a:t>
            </a:r>
          </a:p>
          <a:p>
            <a:pPr marL="0" indent="0">
              <a:buNone/>
            </a:pPr>
            <a:r>
              <a:rPr lang="en-US" dirty="0"/>
              <a:t>relationship when used with the</a:t>
            </a:r>
          </a:p>
          <a:p>
            <a:pPr marL="0" indent="0">
              <a:buNone/>
            </a:pPr>
            <a:r>
              <a:rPr lang="en-US" dirty="0"/>
              <a:t>person’s name or alone as the</a:t>
            </a:r>
          </a:p>
          <a:p>
            <a:pPr marL="0" indent="0">
              <a:buNone/>
            </a:pPr>
            <a:r>
              <a:rPr lang="en-US" dirty="0"/>
              <a:t>name you call that person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	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 </a:t>
            </a:r>
          </a:p>
          <a:p>
            <a:pPr marL="0" indent="0">
              <a:buNone/>
            </a:pPr>
            <a:r>
              <a:rPr lang="en-US" dirty="0" smtClean="0"/>
              <a:t>        My </a:t>
            </a:r>
            <a:r>
              <a:rPr lang="en-US" dirty="0"/>
              <a:t>mother said, “Your father will </a:t>
            </a:r>
            <a:r>
              <a:rPr lang="en-US" dirty="0" smtClean="0"/>
              <a:t>be home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shortly.”</a:t>
            </a:r>
          </a:p>
          <a:p>
            <a:pPr marL="400050" lvl="1" indent="0">
              <a:buNone/>
            </a:pPr>
            <a:endParaRPr lang="en-US" b="1" u="sng" dirty="0" smtClean="0"/>
          </a:p>
          <a:p>
            <a:pPr marL="400050" lvl="1" indent="0">
              <a:buNone/>
            </a:pPr>
            <a:r>
              <a:rPr lang="en-US" dirty="0" smtClean="0"/>
              <a:t>	 Aunt </a:t>
            </a:r>
            <a:r>
              <a:rPr lang="en-US" dirty="0"/>
              <a:t>Karen gives great presents.</a:t>
            </a:r>
          </a:p>
          <a:p>
            <a:pPr marL="400050" lvl="1" indent="0">
              <a:buNone/>
            </a:pPr>
            <a:r>
              <a:rPr lang="en-US" dirty="0" smtClean="0"/>
              <a:t>  Please </a:t>
            </a:r>
            <a:r>
              <a:rPr lang="en-US" dirty="0"/>
              <a:t>ask Grandmother to answer</a:t>
            </a:r>
          </a:p>
          <a:p>
            <a:pPr marL="400050" lvl="1" indent="0">
              <a:buNone/>
            </a:pPr>
            <a:r>
              <a:rPr lang="en-US" dirty="0" smtClean="0"/>
              <a:t>  her </a:t>
            </a:r>
            <a:r>
              <a:rPr lang="en-US" dirty="0"/>
              <a:t>telephone.</a:t>
            </a:r>
          </a:p>
          <a:p>
            <a:pPr marL="400050" lvl="1" indent="0">
              <a:buNone/>
            </a:pPr>
            <a:r>
              <a:rPr lang="en-US" dirty="0" smtClean="0"/>
              <a:t>  Dad </a:t>
            </a:r>
            <a:r>
              <a:rPr lang="en-US" dirty="0"/>
              <a:t>gets home early on Fridays, but</a:t>
            </a:r>
          </a:p>
          <a:p>
            <a:pPr marL="400050" lvl="1" indent="0">
              <a:buNone/>
            </a:pPr>
            <a:r>
              <a:rPr lang="en-US" dirty="0" smtClean="0"/>
              <a:t>  Mom </a:t>
            </a:r>
            <a:r>
              <a:rPr lang="en-US" dirty="0"/>
              <a:t>usually works late.</a:t>
            </a: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889459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53" y="973678"/>
            <a:ext cx="8761413" cy="728480"/>
          </a:xfrm>
        </p:spPr>
        <p:txBody>
          <a:bodyPr/>
          <a:lstStyle/>
          <a:p>
            <a:pPr algn="ctr"/>
            <a:r>
              <a:rPr lang="en-US" sz="8000" b="1" dirty="0">
                <a:latin typeface="HelloHoneycrisp" panose="02000603000000000000" pitchFamily="2" charset="0"/>
                <a:ea typeface="HelloHoneycrisp" panose="02000603000000000000" pitchFamily="2" charset="0"/>
              </a:rPr>
              <a:t>Capitalization Rules 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559" y="2363273"/>
            <a:ext cx="11311796" cy="4675031"/>
          </a:xfrm>
        </p:spPr>
        <p:txBody>
          <a:bodyPr numCol="2"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	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Rule</a:t>
            </a:r>
            <a:r>
              <a:rPr lang="en-US" sz="3600" b="1" u="sng" dirty="0" smtClean="0"/>
              <a:t> </a:t>
            </a:r>
          </a:p>
          <a:p>
            <a:pPr marL="0" indent="0">
              <a:buNone/>
            </a:pPr>
            <a:r>
              <a:rPr lang="en-US" sz="1600" b="1" dirty="0" smtClean="0"/>
              <a:t># </a:t>
            </a:r>
            <a:r>
              <a:rPr lang="en-US" sz="1600" b="1" dirty="0"/>
              <a:t>5: </a:t>
            </a:r>
            <a:r>
              <a:rPr lang="en-US" sz="1600" dirty="0"/>
              <a:t>Do capitalize a title that</a:t>
            </a:r>
          </a:p>
          <a:p>
            <a:pPr marL="0" indent="0">
              <a:buNone/>
            </a:pPr>
            <a:r>
              <a:rPr lang="en-US" sz="1600" dirty="0"/>
              <a:t>precedes a name, but do not</a:t>
            </a:r>
          </a:p>
          <a:p>
            <a:pPr marL="0" indent="0">
              <a:buNone/>
            </a:pPr>
            <a:r>
              <a:rPr lang="en-US" sz="1600" dirty="0"/>
              <a:t>capitalize a title that follows a</a:t>
            </a:r>
          </a:p>
          <a:p>
            <a:pPr marL="0" indent="0">
              <a:buNone/>
            </a:pPr>
            <a:r>
              <a:rPr lang="en-US" sz="1600" dirty="0"/>
              <a:t>name or is used as a general</a:t>
            </a:r>
          </a:p>
          <a:p>
            <a:pPr marL="0" indent="0">
              <a:buNone/>
            </a:pPr>
            <a:r>
              <a:rPr lang="en-US" sz="1600" dirty="0"/>
              <a:t>word.</a:t>
            </a:r>
          </a:p>
          <a:p>
            <a:pPr marL="0" indent="0">
              <a:buNone/>
            </a:pPr>
            <a:r>
              <a:rPr lang="en-US" sz="1600" dirty="0"/>
              <a:t>Do capitalize titles when</a:t>
            </a:r>
          </a:p>
          <a:p>
            <a:pPr marL="0" indent="0">
              <a:buNone/>
            </a:pPr>
            <a:r>
              <a:rPr lang="en-US" sz="1600" dirty="0"/>
              <a:t>addressing someone directly.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# 6</a:t>
            </a:r>
            <a:r>
              <a:rPr lang="en-US" sz="1600" b="1" dirty="0"/>
              <a:t>: </a:t>
            </a:r>
            <a:r>
              <a:rPr lang="en-US" sz="1600" dirty="0"/>
              <a:t>Do capitalize countries,</a:t>
            </a:r>
          </a:p>
          <a:p>
            <a:pPr marL="0" indent="0">
              <a:buNone/>
            </a:pPr>
            <a:r>
              <a:rPr lang="en-US" sz="1600" dirty="0"/>
              <a:t>nationalities, and languages.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4800" b="1" u="sng" dirty="0" smtClean="0">
                <a:latin typeface="HelloHoneycrisp" panose="02000603000000000000" pitchFamily="2" charset="0"/>
                <a:ea typeface="HelloHoneycrisp" panose="02000603000000000000" pitchFamily="2" charset="0"/>
              </a:rPr>
              <a:t>Example </a:t>
            </a:r>
          </a:p>
          <a:p>
            <a:pPr marL="0" indent="0">
              <a:buNone/>
            </a:pPr>
            <a:r>
              <a:rPr lang="en-US" sz="1700" dirty="0" smtClean="0"/>
              <a:t>I wrote </a:t>
            </a:r>
            <a:r>
              <a:rPr lang="en-US" sz="1700" dirty="0"/>
              <a:t>a letter to Governor Jindal.</a:t>
            </a:r>
          </a:p>
          <a:p>
            <a:pPr marL="0" indent="0">
              <a:buNone/>
            </a:pPr>
            <a:r>
              <a:rPr lang="en-US" sz="1700" dirty="0"/>
              <a:t>I also wrote to Bobby Brown, a senator</a:t>
            </a:r>
          </a:p>
          <a:p>
            <a:pPr marL="0" indent="0">
              <a:buNone/>
            </a:pPr>
            <a:r>
              <a:rPr lang="en-US" sz="1700" dirty="0"/>
              <a:t>from Louisiana</a:t>
            </a:r>
            <a:r>
              <a:rPr lang="en-US" sz="1700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sz="1700" dirty="0"/>
              <a:t>Thank you for your response,</a:t>
            </a:r>
          </a:p>
          <a:p>
            <a:pPr marL="0" indent="0">
              <a:buNone/>
            </a:pPr>
            <a:r>
              <a:rPr lang="en-US" sz="1700" dirty="0"/>
              <a:t>Governor.</a:t>
            </a:r>
          </a:p>
          <a:p>
            <a:pPr marL="0" indent="0">
              <a:buNone/>
            </a:pPr>
            <a:r>
              <a:rPr lang="en-US" sz="1700" dirty="0"/>
              <a:t>Do I need to come in today, Doctor?</a:t>
            </a:r>
            <a:endParaRPr lang="en-US" sz="17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England</a:t>
            </a:r>
            <a:r>
              <a:rPr lang="en-US" sz="1600" dirty="0"/>
              <a:t>, English, American</a:t>
            </a:r>
          </a:p>
          <a:p>
            <a:pPr marL="0" indent="0">
              <a:buNone/>
            </a:pPr>
            <a:r>
              <a:rPr lang="en-US" sz="1600" dirty="0"/>
              <a:t>Spain, Spanish</a:t>
            </a:r>
            <a:endParaRPr lang="en-US" sz="1600" b="1" u="sng" dirty="0" smtClean="0">
              <a:latin typeface="HelloHoneycrisp" panose="02000603000000000000" pitchFamily="2" charset="0"/>
              <a:ea typeface="HelloHoneycrisp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84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</TotalTime>
  <Words>10</Words>
  <Application>Microsoft Office PowerPoint</Application>
  <PresentationFormat>Widescreen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HelloHoneycrisp</vt:lpstr>
      <vt:lpstr>Wingdings 3</vt:lpstr>
      <vt:lpstr>Ion Boardroom</vt:lpstr>
      <vt:lpstr>Capitalization Rules </vt:lpstr>
      <vt:lpstr>Capitalization Rules </vt:lpstr>
      <vt:lpstr>Capitalization Rules </vt:lpstr>
      <vt:lpstr>Capitalization Rules </vt:lpstr>
      <vt:lpstr>Capitalization Rules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6</cp:revision>
  <dcterms:created xsi:type="dcterms:W3CDTF">2015-08-31T13:40:46Z</dcterms:created>
  <dcterms:modified xsi:type="dcterms:W3CDTF">2015-08-31T15:09:53Z</dcterms:modified>
</cp:coreProperties>
</file>